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4"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5143500" type="screen16x9"/>
  <p:notesSz cx="6858000" cy="9144000"/>
  <p:embeddedFontLst>
    <p:embeddedFont>
      <p:font typeface="Atkinson Hyperlegible"/>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IBM Plex Sans"/>
      <p:regular r:id="rId47"/>
      <p:bold r:id="rId48"/>
      <p:italic r:id="rId49"/>
      <p:boldItalic r:id="rId50"/>
    </p:embeddedFont>
    <p:embeddedFont>
      <p:font typeface="IBM Plex Sans SemiBold"/>
      <p:regular r:id="rId51"/>
      <p:bold r:id="rId52"/>
      <p:italic r:id="rId53"/>
      <p:boldItalic r:id="rId54"/>
    </p:embeddedFont>
    <p:embeddedFont>
      <p:font typeface="Roboto"/>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28DE21E-565C-42B4-94D8-89A9DF5F13D3}">
  <a:tblStyle styleId="{228DE21E-565C-42B4-94D8-89A9DF5F13D3}"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3690" autoAdjust="0"/>
  </p:normalViewPr>
  <p:slideViewPr>
    <p:cSldViewPr snapToGrid="0">
      <p:cViewPr varScale="1">
        <p:scale>
          <a:sx n="81" d="100"/>
          <a:sy n="81" d="100"/>
        </p:scale>
        <p:origin x="156" y="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1b96b9214b6_12_12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t>Thank you, Bobray.</a:t>
            </a:r>
            <a:endParaRPr sz="1600"/>
          </a:p>
          <a:p>
            <a:pPr marL="0" lvl="0" indent="0" algn="l" rtl="0">
              <a:spcBef>
                <a:spcPts val="0"/>
              </a:spcBef>
              <a:spcAft>
                <a:spcPts val="0"/>
              </a:spcAft>
              <a:buNone/>
            </a:pPr>
            <a:endParaRPr/>
          </a:p>
        </p:txBody>
      </p:sp>
      <p:sp>
        <p:nvSpPr>
          <p:cNvPr id="102" name="Google Shape;102;g1b96b9214b6_12_1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26ff3f05400_0_4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26ff3f05400_0_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Now, to focus specifically on the </a:t>
            </a:r>
            <a:r>
              <a:rPr lang="en" b="1">
                <a:solidFill>
                  <a:schemeClr val="dk1"/>
                </a:solidFill>
              </a:rPr>
              <a:t>journals </a:t>
            </a:r>
            <a:r>
              <a:rPr lang="en">
                <a:solidFill>
                  <a:schemeClr val="dk1"/>
                </a:solidFill>
              </a:rPr>
              <a:t>represented in the Bibliography. As of last month, the top ten journals most often found to contain articles using ICPSR data are highlighted in this table.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Looking at the timespan of publication, in the middle column, this chart provides a bit of a longitudinal glimpse at the ICPSR data collection and the different fields it covers.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6ff3f0540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26ff3f05400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As for other types of works, </a:t>
            </a:r>
            <a:r>
              <a:rPr lang="en" b="1"/>
              <a:t>this </a:t>
            </a:r>
            <a:r>
              <a:rPr lang="en"/>
              <a:t>slide represents the universities with the most theses and dissertations</a:t>
            </a:r>
            <a:r>
              <a:rPr lang="en">
                <a:solidFill>
                  <a:schemeClr val="dk1"/>
                </a:solidFill>
              </a:rPr>
              <a:t> in the Bibliography</a:t>
            </a:r>
            <a:r>
              <a:rPr lang="en"/>
              <a:t>. Note that each school listed here is an ICPSR member.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da229816ac_1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2da229816ac_1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you have had a wide angle look at what we find when we go fishing for publications that use ICPSR data.</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Now, let’s talk about the catch we got with an API query of Digital Science’s large, full-text corpus available from their platform called Dimensions.</a:t>
            </a:r>
            <a:endParaRPr sz="1200">
              <a:solidFill>
                <a:schemeClr val="dk1"/>
              </a:solidFill>
            </a:endParaRPr>
          </a:p>
          <a:p>
            <a:pPr marL="0" lvl="0" indent="0" algn="l" rtl="0">
              <a:spcBef>
                <a:spcPts val="0"/>
              </a:spcBef>
              <a:spcAft>
                <a:spcPts val="0"/>
              </a:spcAft>
              <a:buNone/>
            </a:pPr>
            <a:r>
              <a:rPr lang="en" sz="1200">
                <a:solidFill>
                  <a:schemeClr val="dk1"/>
                </a:solidFill>
              </a:rPr>
              <a:t> </a:t>
            </a:r>
            <a:endParaRPr sz="1200">
              <a:solidFill>
                <a:schemeClr val="dk1"/>
              </a:solidFill>
            </a:endParaRPr>
          </a:p>
          <a:p>
            <a:pPr marL="0" lvl="0" indent="0" algn="l" rtl="0">
              <a:spcBef>
                <a:spcPts val="0"/>
              </a:spcBef>
              <a:spcAft>
                <a:spcPts val="0"/>
              </a:spcAft>
              <a:buNone/>
            </a:pPr>
            <a:r>
              <a:rPr lang="en" sz="1200">
                <a:solidFill>
                  <a:schemeClr val="dk1"/>
                </a:solidFill>
              </a:rPr>
              <a:t>Here is an illustration of the effectiveness of using the Dimensions API to search for all 12,000 ICPSR studies all at once. We have been able to add about 2,500 citations in our first pull, out of roughly 6,000 viable hits.</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On the left, you can see the three types of unique queries we are able to send: our study names, our study numbers, and our study DOIs.</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In the middle chart, you can see that our general archive benefited the most from this API pull, which is what we were really hoping for. And on the right, you can see we added mostly journal articles, but a nice variety of other publication types, too.</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I will now hand it over to my colleague, Eszter.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cfab998dac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2cfab998dac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that was a broader glimpse at where we look and what we find. Now we will look more closely at issues to do with citing practices we encounter, when trying to link publications to data.</a:t>
            </a:r>
            <a:endParaRPr sz="100">
              <a:solidFill>
                <a:schemeClr val="dk1"/>
              </a:solidFill>
              <a:highlight>
                <a:srgbClr val="FFFF00"/>
              </a:highlight>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2d08af784a0_0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2d08af784a0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latin typeface="Atkinson Hyperlegible"/>
                <a:ea typeface="Atkinson Hyperlegible"/>
                <a:cs typeface="Atkinson Hyperlegible"/>
                <a:sym typeface="Atkinson Hyperlegible"/>
              </a:rPr>
              <a:t>ICPSR provides a citation with each study, and we also provide suggestions for how to cite data in the red square on the bottom of this page, which you can find back on the Bibliography portal page.</a:t>
            </a:r>
            <a:endParaRPr>
              <a:solidFill>
                <a:schemeClr val="dk1"/>
              </a:solidFill>
              <a:latin typeface="Atkinson Hyperlegible"/>
              <a:ea typeface="Atkinson Hyperlegible"/>
              <a:cs typeface="Atkinson Hyperlegible"/>
              <a:sym typeface="Atkinson Hyperlegible"/>
            </a:endParaRPr>
          </a:p>
          <a:p>
            <a:pPr marL="0" lvl="0" indent="0" algn="l" rtl="0">
              <a:lnSpc>
                <a:spcPct val="115000"/>
              </a:lnSpc>
              <a:spcBef>
                <a:spcPts val="0"/>
              </a:spcBef>
              <a:spcAft>
                <a:spcPts val="0"/>
              </a:spcAft>
              <a:buNone/>
            </a:pPr>
            <a:endParaRPr>
              <a:solidFill>
                <a:schemeClr val="dk1"/>
              </a:solidFill>
              <a:latin typeface="Atkinson Hyperlegible"/>
              <a:ea typeface="Atkinson Hyperlegible"/>
              <a:cs typeface="Atkinson Hyperlegible"/>
              <a:sym typeface="Atkinson Hyperlegible"/>
            </a:endParaRPr>
          </a:p>
          <a:p>
            <a:pPr marL="0" lvl="0" indent="0" algn="l" rtl="0">
              <a:lnSpc>
                <a:spcPct val="115000"/>
              </a:lnSpc>
              <a:spcBef>
                <a:spcPts val="0"/>
              </a:spcBef>
              <a:spcAft>
                <a:spcPts val="0"/>
              </a:spcAft>
              <a:buNone/>
            </a:pPr>
            <a:r>
              <a:rPr lang="en">
                <a:solidFill>
                  <a:schemeClr val="dk1"/>
                </a:solidFill>
                <a:latin typeface="Atkinson Hyperlegible"/>
                <a:ea typeface="Atkinson Hyperlegible"/>
                <a:cs typeface="Atkinson Hyperlegible"/>
                <a:sym typeface="Atkinson Hyperlegible"/>
              </a:rPr>
              <a:t>But authors still do not cite data completely, or clearly, or sometimes at all. In the Dimensions API pull discussed earlier, we categorized when authors did cite ICPSR using our study DOIs. </a:t>
            </a:r>
            <a:endParaRPr sz="1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6ff3f05400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26ff3f05400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This is a snippet from a poster that the Bibliography team presented about our evaluation of just the DOI hits in the API pull from Dimensions.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Only about a third of the viable hits met our collection criteria.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What you see here is the breakdown of the three main types of ICPSR study DOI uses, when authors are NOT analyzing the dataset they cited.</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This points to the need for better communication about what is appropriate to cite, or better options for citing non-analysis.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Source Mentions and Data Mentions may not merit a citation with a DOI. But other types like the use of an instrument may need to be facilitated with their own DOIs.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6ff3f05400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26ff3f05400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our Bibliography records, since about 2020, we have been trying to keep track of when authors explicitly indicate that they got their data from ICPSR, whether by citing with a DOI, or alluding to us in other ways.</a:t>
            </a:r>
            <a:endParaRPr/>
          </a:p>
          <a:p>
            <a:pPr marL="0" lvl="0" indent="0" algn="l" rtl="0">
              <a:spcBef>
                <a:spcPts val="0"/>
              </a:spcBef>
              <a:spcAft>
                <a:spcPts val="0"/>
              </a:spcAft>
              <a:buNone/>
            </a:pPr>
            <a:endParaRPr/>
          </a:p>
          <a:p>
            <a:pPr marL="0" lvl="0" indent="0" algn="l" rtl="0">
              <a:spcBef>
                <a:spcPts val="0"/>
              </a:spcBef>
              <a:spcAft>
                <a:spcPts val="0"/>
              </a:spcAft>
              <a:buNone/>
            </a:pPr>
            <a:r>
              <a:rPr lang="en"/>
              <a:t>You can see the proportion that do explicitly state they are from ICPSR has been slowly creeping up.</a:t>
            </a:r>
            <a:endParaRPr/>
          </a:p>
          <a:p>
            <a:pPr marL="0" lvl="0" indent="0" algn="l" rtl="0">
              <a:spcBef>
                <a:spcPts val="0"/>
              </a:spcBef>
              <a:spcAft>
                <a:spcPts val="0"/>
              </a:spcAft>
              <a:buNone/>
            </a:pPr>
            <a:endParaRPr/>
          </a:p>
          <a:p>
            <a:pPr marL="0" lvl="0" indent="0" algn="l" rtl="0">
              <a:spcBef>
                <a:spcPts val="0"/>
              </a:spcBef>
              <a:spcAft>
                <a:spcPts val="0"/>
              </a:spcAft>
              <a:buNone/>
            </a:pPr>
            <a:r>
              <a:rPr lang="en"/>
              <a:t>Often PIs write about their data before archiving it, so they may not be able to cite ICPSR explicitly.</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703718c36d_1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 is a look at changing citation practice over time, when it comes to one specific study, the Cambridge Study in Delinquent Development.</a:t>
            </a:r>
            <a:endParaRPr/>
          </a:p>
          <a:p>
            <a:pPr marL="0" lvl="0" indent="0" algn="l" rtl="0">
              <a:spcBef>
                <a:spcPts val="0"/>
              </a:spcBef>
              <a:spcAft>
                <a:spcPts val="0"/>
              </a:spcAft>
              <a:buNone/>
            </a:pPr>
            <a:endParaRPr/>
          </a:p>
          <a:p>
            <a:pPr marL="0" lvl="0" indent="0" algn="l" rtl="0">
              <a:spcBef>
                <a:spcPts val="0"/>
              </a:spcBef>
              <a:spcAft>
                <a:spcPts val="0"/>
              </a:spcAft>
              <a:buNone/>
            </a:pPr>
            <a:r>
              <a:rPr lang="en"/>
              <a:t>ICPSR started distributing it in 1986. We’ll look at six publications published between 1969 and 2023.</a:t>
            </a:r>
            <a:endParaRPr/>
          </a:p>
          <a:p>
            <a:pPr marL="0" lvl="0" indent="0" algn="l" rtl="0">
              <a:spcBef>
                <a:spcPts val="0"/>
              </a:spcBef>
              <a:spcAft>
                <a:spcPts val="0"/>
              </a:spcAft>
              <a:buNone/>
            </a:pPr>
            <a:endParaRPr/>
          </a:p>
          <a:p>
            <a:pPr marL="0" lvl="0" indent="0" algn="l" rtl="0">
              <a:spcBef>
                <a:spcPts val="0"/>
              </a:spcBef>
              <a:spcAft>
                <a:spcPts val="0"/>
              </a:spcAft>
              <a:buNone/>
            </a:pPr>
            <a:r>
              <a:rPr lang="en"/>
              <a:t>In these next six slides, the bold blue quotations at the top of each are how each author acknowledged the data they used.</a:t>
            </a:r>
            <a:endParaRPr/>
          </a:p>
        </p:txBody>
      </p:sp>
      <p:sp>
        <p:nvSpPr>
          <p:cNvPr id="220" name="Google Shape;220;g2703718c36d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26ff3f05400_0_22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1969, here the article describes the sample, but does not mention the study by name or include the study data in a reference list. (Note obviously, this article was written before ICPSR began to distribute the data.)</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35" name="Google Shape;235;g26ff3f05400_0_2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26ff3f05400_0_24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1973, the study is specifically named in the article, but is not formally cited in the article’s reference list.</a:t>
            </a:r>
            <a:endParaRPr/>
          </a:p>
        </p:txBody>
      </p:sp>
      <p:sp>
        <p:nvSpPr>
          <p:cNvPr id="250" name="Google Shape;250;g26ff3f05400_0_2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dd44233b46_0_10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en">
                <a:solidFill>
                  <a:schemeClr val="dk1"/>
                </a:solidFill>
              </a:rPr>
              <a:t>From our previous speakers in this session, you are already familiar with the ocean of data held at ICPSR.</a:t>
            </a:r>
            <a:endParaRPr>
              <a:solidFill>
                <a:schemeClr val="dk1"/>
              </a:solidFill>
            </a:endParaRPr>
          </a:p>
          <a:p>
            <a:pPr marL="457200" lvl="0" indent="0" algn="l" rtl="0">
              <a:spcBef>
                <a:spcPts val="0"/>
              </a:spcBef>
              <a:spcAft>
                <a:spcPts val="0"/>
              </a:spcAft>
              <a:buClr>
                <a:schemeClr val="dk1"/>
              </a:buClr>
              <a:buSzPts val="1100"/>
              <a:buFont typeface="Arial"/>
              <a:buNone/>
            </a:pPr>
            <a:endParaRPr b="1">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At ICPSR, we also curate the ICPSR Bibliography of Data-related Literature, which contains this “sea” of linkages between ICPSR studies, and scholarly works containing analysis of the data in those studies. There are now well over 100,000 citations linked to publications that analyze data available at ICPSR. </a:t>
            </a:r>
            <a:endParaRPr>
              <a:solidFill>
                <a:schemeClr val="dk1"/>
              </a:solidFill>
            </a:endParaRPr>
          </a:p>
          <a:p>
            <a:pPr marL="457200" lvl="0" indent="0" algn="l" rtl="0">
              <a:spcBef>
                <a:spcPts val="0"/>
              </a:spcBef>
              <a:spcAft>
                <a:spcPts val="0"/>
              </a:spcAft>
              <a:buClr>
                <a:schemeClr val="dk1"/>
              </a:buClr>
              <a:buSzPts val="1100"/>
              <a:buFont typeface="Arial"/>
              <a:buNone/>
            </a:pPr>
            <a:endParaRPr>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The Bibliography helps people both discover data and gauge its potential utility. </a:t>
            </a:r>
            <a:endParaRPr>
              <a:solidFill>
                <a:schemeClr val="dk1"/>
              </a:solidFill>
            </a:endParaRPr>
          </a:p>
          <a:p>
            <a:pPr marL="0" lvl="0" indent="0" algn="l" rtl="0">
              <a:spcBef>
                <a:spcPts val="0"/>
              </a:spcBef>
              <a:spcAft>
                <a:spcPts val="0"/>
              </a:spcAft>
              <a:buNone/>
            </a:pPr>
            <a:endParaRPr>
              <a:solidFill>
                <a:schemeClr val="dk1"/>
              </a:solidFill>
            </a:endParaRPr>
          </a:p>
          <a:p>
            <a:pPr marL="457200" lvl="0" indent="0" algn="l" rtl="0">
              <a:spcBef>
                <a:spcPts val="0"/>
              </a:spcBef>
              <a:spcAft>
                <a:spcPts val="0"/>
              </a:spcAft>
              <a:buNone/>
            </a:pPr>
            <a:r>
              <a:rPr lang="en">
                <a:solidFill>
                  <a:schemeClr val="dk1"/>
                </a:solidFill>
              </a:rPr>
              <a:t>But now, because of how big it’s grown and its connection to all this research, the Bibliography has become a dataset, itself, that has stories to tell about how the ICPSR collection is used and cited by researchers, and about citation practice in general. </a:t>
            </a:r>
            <a:endParaRPr>
              <a:solidFill>
                <a:schemeClr val="dk1"/>
              </a:solidFill>
            </a:endParaRPr>
          </a:p>
          <a:p>
            <a:pPr marL="457200" lvl="0" indent="0" algn="l" rtl="0">
              <a:spcBef>
                <a:spcPts val="0"/>
              </a:spcBef>
              <a:spcAft>
                <a:spcPts val="0"/>
              </a:spcAft>
              <a:buNone/>
            </a:pPr>
            <a:endParaRPr>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In short, it contains a wealth of information about social science scholarship. Today we will bring you some glimpses of that wealth in these four categories.</a:t>
            </a:r>
            <a:endParaRPr>
              <a:solidFill>
                <a:schemeClr val="dk1"/>
              </a:solidFill>
            </a:endParaRPr>
          </a:p>
          <a:p>
            <a:pPr marL="457200" lvl="0" indent="0" algn="l" rtl="0">
              <a:spcBef>
                <a:spcPts val="0"/>
              </a:spcBef>
              <a:spcAft>
                <a:spcPts val="0"/>
              </a:spcAft>
              <a:buNone/>
            </a:pPr>
            <a:endParaRPr>
              <a:solidFill>
                <a:schemeClr val="dk1"/>
              </a:solidFill>
            </a:endParaRPr>
          </a:p>
          <a:p>
            <a:pPr marL="457200" lvl="0" indent="0" algn="l" rtl="0">
              <a:spcBef>
                <a:spcPts val="0"/>
              </a:spcBef>
              <a:spcAft>
                <a:spcPts val="0"/>
              </a:spcAft>
              <a:buNone/>
            </a:pPr>
            <a:endParaRPr>
              <a:solidFill>
                <a:schemeClr val="dk1"/>
              </a:solidFill>
            </a:endParaRPr>
          </a:p>
        </p:txBody>
      </p:sp>
      <p:sp>
        <p:nvSpPr>
          <p:cNvPr id="110" name="Google Shape;110;g2dd44233b46_0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6ff3f05400_0_25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1983, the study is named in the article. However, the citation used in the references is not for the study data. Instead the authors cite another article where the PI presumably provides more information about the data.</a:t>
            </a:r>
            <a:endParaRPr/>
          </a:p>
        </p:txBody>
      </p:sp>
      <p:sp>
        <p:nvSpPr>
          <p:cNvPr id="265" name="Google Shape;265;g26ff3f05400_0_2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26ff3f05400_0_27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1994, ICPSR as the source of the study data is explicitly mentioned in the article, along with the study title used at ICPSR. However, there is not a formal citation of the study in the article’s reference section.</a:t>
            </a:r>
            <a:endParaRPr/>
          </a:p>
        </p:txBody>
      </p:sp>
      <p:sp>
        <p:nvSpPr>
          <p:cNvPr id="280" name="Google Shape;280;g26ff3f05400_0_2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6ff3f05400_0_28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2008, ICPSR began providing DOIs with all of its study citations.</a:t>
            </a:r>
            <a:endParaRPr/>
          </a:p>
          <a:p>
            <a:pPr marL="0" lvl="0" indent="0" algn="l" rtl="0">
              <a:spcBef>
                <a:spcPts val="0"/>
              </a:spcBef>
              <a:spcAft>
                <a:spcPts val="0"/>
              </a:spcAft>
              <a:buNone/>
            </a:pPr>
            <a:r>
              <a:rPr lang="en"/>
              <a:t>In 2010, this dissertation formally cited the study in the reference section, including the DOI.</a:t>
            </a:r>
            <a:endParaRPr/>
          </a:p>
        </p:txBody>
      </p:sp>
      <p:sp>
        <p:nvSpPr>
          <p:cNvPr id="295" name="Google Shape;295;g26ff3f05400_0_2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6ff3f05400_0_30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However, this timeline should not be used as an indication that data citation practice is always progressing neatly from informal and opaque to formal and explicit. </a:t>
            </a:r>
            <a:endParaRPr/>
          </a:p>
          <a:p>
            <a:pPr marL="0" lvl="0" indent="0" algn="l" rtl="0">
              <a:spcBef>
                <a:spcPts val="0"/>
              </a:spcBef>
              <a:spcAft>
                <a:spcPts val="0"/>
              </a:spcAft>
              <a:buNone/>
            </a:pPr>
            <a:endParaRPr/>
          </a:p>
          <a:p>
            <a:pPr marL="0" lvl="0" indent="0" algn="l" rtl="0">
              <a:spcBef>
                <a:spcPts val="0"/>
              </a:spcBef>
              <a:spcAft>
                <a:spcPts val="0"/>
              </a:spcAft>
              <a:buNone/>
            </a:pPr>
            <a:r>
              <a:rPr lang="en"/>
              <a:t>Here, a journal article from 2023 uses the Cambridge Study in Delinquent Development as its data source and elsewhere in the article names the study as its source, but it uses the old practice of citing journal articles that use the data, not the study dataset itself.</a:t>
            </a:r>
            <a:endParaRPr/>
          </a:p>
        </p:txBody>
      </p:sp>
      <p:sp>
        <p:nvSpPr>
          <p:cNvPr id="310" name="Google Shape;310;g26ff3f05400_0_3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6ff3f05400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26ff3f05400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Here is another example of the variation in recent citing practice. Over the course of 2023, we closely tracked how people cited the highly regarded, well funded PATH Study.  </a:t>
            </a:r>
            <a:r>
              <a:rPr lang="en" b="1">
                <a:solidFill>
                  <a:srgbClr val="CC4125"/>
                </a:solidFill>
              </a:rPr>
              <a:t>As you can see in the orange slice, only about one third of the PATH Study publications formally cited the data in the references. And only about  9% of  publications, in blue, contained the complete citation with a DOI. And note in the brown slice, we are seeing a new trend in DOIs appearing under the Data Availability Statements, but for multiple reasons, data also should be cited formally in the references.</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r>
              <a:rPr lang="en"/>
              <a:t>Now let me hand it over to Elisabeth Shook.</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cfab998da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2cfab998da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Thanks, Eszter. Now we will discuss the research and publication lifecycles as found in the Bibliography.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daa36fdebf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daa36fdebf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First, this doughnut chart demonstrates the breakdown of the Bibliography by publication type. When possible, we collect every stop along the way in the publication lifecycle from peer-reviewed journal articles, to grey literature. </a:t>
            </a:r>
            <a:endParaRPr/>
          </a:p>
          <a:p>
            <a:pPr marL="0" lvl="0" indent="0" algn="l" rtl="0">
              <a:spcBef>
                <a:spcPts val="0"/>
              </a:spcBef>
              <a:spcAft>
                <a:spcPts val="0"/>
              </a:spcAft>
              <a:buNone/>
            </a:pPr>
            <a:endParaRPr/>
          </a:p>
          <a:p>
            <a:pPr marL="0" lvl="0" indent="0" algn="l" rtl="0">
              <a:spcBef>
                <a:spcPts val="0"/>
              </a:spcBef>
              <a:spcAft>
                <a:spcPts val="0"/>
              </a:spcAft>
              <a:buNone/>
            </a:pPr>
            <a:r>
              <a:rPr lang="en"/>
              <a:t>Documents is an ambiguous category that catches many items that do not fit in one of the other categories, including Preprints. </a:t>
            </a:r>
            <a:endParaRPr/>
          </a:p>
          <a:p>
            <a:pPr marL="0" lvl="0" indent="0" algn="l" rtl="0">
              <a:spcBef>
                <a:spcPts val="0"/>
              </a:spcBef>
              <a:spcAft>
                <a:spcPts val="0"/>
              </a:spcAft>
              <a:buNone/>
            </a:pPr>
            <a:endParaRPr/>
          </a:p>
          <a:p>
            <a:pPr marL="0" lvl="0" indent="0" algn="l" rtl="0">
              <a:spcBef>
                <a:spcPts val="0"/>
              </a:spcBef>
              <a:spcAft>
                <a:spcPts val="0"/>
              </a:spcAft>
              <a:buNone/>
            </a:pPr>
            <a:r>
              <a:rPr lang="en"/>
              <a:t>The Bibliography team is working on a research project to fully understand when a publication becomes a preprint to better categorize our collection.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d159591281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d159591281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slide highlights the journey of a paper from conference proceeding to eventual journal publication, another interesting phenomenon we find in the Bibliography. This process often involves the preprint version of an article, which has become an important part of publishing process and comprises part of the scholarly record. The slight change in titles in bold also reflects the evolution of the research process, as more recent waves becomes available to the author for analysis.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2d2180d19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2d2180d19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There are some tales we cannot tell with the Bibliography. If you naively used these data representing the timeframe between study creation date and first publication, in this case, a random sample of studies created between 2010 and 2020, you would see an average time to first publication to be 8.4 years!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need to keep in mind these caveats when using the Bibliography as a dataset: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1) As we said, we cannot guarantee that we have found the full universe of publications for a given study and therefore we are not confident that these are indeed the first publications.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2) Due to funding constraints, some studies do not receive the same amount of attention as others. So the collection is skewed in that way.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And 3) sometimes the study creation date and first publication date appear backwards, as you can see on the top left. There are a number of reasons a publication might precede the creation of the ICPSR study. </a:t>
            </a:r>
            <a:endParaRPr dirty="0"/>
          </a:p>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daa81877bf_1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2daa81877bf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Other ways that data migrate together and meet, are reflected in the Research Spotlights that the Bibliography team create, and which you can find on the Bibliography portal page.</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r>
              <a:rPr lang="en"/>
              <a:t>Using the Bibliography as our source, these short reports synthesize the findings about one or several related topics. Each report contains links to the publications and the underlying ICPSR studies, where the data used in the publications can be accessed. </a:t>
            </a:r>
            <a:endParaRPr/>
          </a:p>
          <a:p>
            <a:pPr marL="0" lvl="0" indent="0" algn="l" rtl="0">
              <a:spcBef>
                <a:spcPts val="0"/>
              </a:spcBef>
              <a:spcAft>
                <a:spcPts val="0"/>
              </a:spcAft>
              <a:buNone/>
            </a:pPr>
            <a:endParaRPr/>
          </a:p>
          <a:p>
            <a:pPr marL="0" lvl="0" indent="0" algn="l" rtl="0">
              <a:spcBef>
                <a:spcPts val="0"/>
              </a:spcBef>
              <a:spcAft>
                <a:spcPts val="0"/>
              </a:spcAft>
              <a:buNone/>
            </a:pPr>
            <a:r>
              <a:rPr lang="en"/>
              <a:t>In our most recent Research Spotlight, </a:t>
            </a:r>
            <a:r>
              <a:rPr lang="en">
                <a:solidFill>
                  <a:schemeClr val="dk1"/>
                </a:solidFill>
              </a:rPr>
              <a:t>on the right side of the screen,</a:t>
            </a:r>
            <a:r>
              <a:rPr lang="en"/>
              <a:t> </a:t>
            </a:r>
            <a:r>
              <a:rPr lang="en">
                <a:solidFill>
                  <a:schemeClr val="dk1"/>
                </a:solidFill>
              </a:rPr>
              <a:t>written by Eszter,</a:t>
            </a:r>
            <a:r>
              <a:rPr lang="en"/>
              <a:t>, “Women’s Work in US Historical Data,” included uses of a few studies created decades ago, but are still commonly used together today in historical research.</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dd44233b46_0_2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2dd44233b46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 the left is background about the ICPSR Bibliography, including that it has been around for over 20 years. </a:t>
            </a:r>
            <a:endParaRPr/>
          </a:p>
          <a:p>
            <a:pPr marL="0" lvl="0" indent="0" algn="l" rtl="0">
              <a:spcBef>
                <a:spcPts val="0"/>
              </a:spcBef>
              <a:spcAft>
                <a:spcPts val="0"/>
              </a:spcAft>
              <a:buNone/>
            </a:pPr>
            <a:endParaRPr/>
          </a:p>
          <a:p>
            <a:pPr marL="0" lvl="0" indent="0" algn="l" rtl="0">
              <a:spcBef>
                <a:spcPts val="0"/>
              </a:spcBef>
              <a:spcAft>
                <a:spcPts val="0"/>
              </a:spcAft>
              <a:buNone/>
            </a:pPr>
            <a:r>
              <a:rPr lang="en"/>
              <a:t>If you scan that QR code on the bottom right, you will get to this Bibliography portal page, where you can find out more about the Bibliography and access various tools and resources associated with it. </a:t>
            </a:r>
            <a:r>
              <a:rPr lang="en">
                <a:solidFill>
                  <a:schemeClr val="dk1"/>
                </a:solidFill>
              </a:rPr>
              <a:t>You can also conduct a search of the citations database here or from any search box on the ICPSR website.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6ff3f05400_0_4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26ff3f05400_0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Some of the most commonly seen co-uses of data occur in historical state- and county-level census data and historical election returns data.</a:t>
            </a:r>
            <a:endParaRPr>
              <a:solidFill>
                <a:schemeClr val="dk1"/>
              </a:solidFill>
            </a:endParaRPr>
          </a:p>
          <a:p>
            <a:pPr marL="0" lvl="0" indent="0" algn="l" rtl="0">
              <a:lnSpc>
                <a:spcPct val="115000"/>
              </a:lnSpc>
              <a:spcBef>
                <a:spcPts val="1000"/>
              </a:spcBef>
              <a:spcAft>
                <a:spcPts val="0"/>
              </a:spcAft>
              <a:buClr>
                <a:schemeClr val="dk1"/>
              </a:buClr>
              <a:buSzPts val="1100"/>
              <a:buFont typeface="Arial"/>
              <a:buNone/>
            </a:pPr>
            <a:r>
              <a:rPr lang="en">
                <a:solidFill>
                  <a:schemeClr val="dk1"/>
                </a:solidFill>
              </a:rPr>
              <a:t>They are often all used together in publications in different combinations, as seen in the light blue studies being used in the top article, and the dark blue studies used in the bottom article.</a:t>
            </a:r>
            <a:endParaRPr>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a:solidFill>
                  <a:schemeClr val="dk1"/>
                </a:solidFill>
              </a:rPr>
              <a:t>This is all we have time to show you, but would like to end with some fun.</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cfab998dac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2cfab998dac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we will end with a little levity. Here are just some examples of odd publications we’ve encountered in our searches.</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7188fd0840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27188fd0840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Bibliography team came across this citation through a Google Scholar Alert. Note that this site was mimicking a government site, complete with the same header. The nonsensical title, the bizarre publication date of “Eye 29”, the author names, the abstract … it is all “off”</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7188fd084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27188fd084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Compared to the actual article. Notice the author name, Nicole Dutch, was “Nicole German” on the previous slide. Instead of “electricity literature” in the abstract, it is “current literature.” Also, United States was the “consolidated states” in the previous slide. There are more anomalies, but you get the picture.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6ff3f05400_0_32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Finally, we didn’t think ingesting fidget spinners was funny, but we had no idea it was a thing. </a:t>
            </a:r>
            <a:endParaRPr/>
          </a:p>
          <a:p>
            <a:pPr marL="0" lvl="0" indent="0" algn="l" rtl="0">
              <a:spcBef>
                <a:spcPts val="0"/>
              </a:spcBef>
              <a:spcAft>
                <a:spcPts val="0"/>
              </a:spcAft>
              <a:buNone/>
            </a:pPr>
            <a:endParaRPr/>
          </a:p>
          <a:p>
            <a:pPr marL="0" lvl="0" indent="0" algn="l" rtl="0">
              <a:spcBef>
                <a:spcPts val="0"/>
              </a:spcBef>
              <a:spcAft>
                <a:spcPts val="0"/>
              </a:spcAft>
              <a:buNone/>
            </a:pPr>
            <a:r>
              <a:rPr lang="en"/>
              <a:t>This article uses the NEISS dataset - a yearly look at emergency room intakes. </a:t>
            </a:r>
            <a:endParaRPr/>
          </a:p>
        </p:txBody>
      </p:sp>
      <p:sp>
        <p:nvSpPr>
          <p:cNvPr id="485" name="Google Shape;485;g26ff3f05400_0_3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2cfab998dac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2cfab998dac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We have reached the end of stories we have time to share. </a:t>
            </a: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We showed you in the beginning that we created a dataset for you to discover data in the ICPSR collection and to get an idea of its value to you and others.</a:t>
            </a: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We use a lot of human judgment to curate these publications and link them to studies.</a:t>
            </a: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There is potential that AI could help us in finding data use that meets our collection criteria.</a:t>
            </a: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But perhaps the best potential use for AI is for expanding access to the Bibliography’s corpus of study-linked publications. AI could surface information and insights using both the article text and the study metadata.</a:t>
            </a: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endParaRPr sz="1400">
              <a:solidFill>
                <a:schemeClr val="dk1"/>
              </a:solidFill>
              <a:latin typeface="IBM Plex Sans"/>
              <a:ea typeface="IBM Plex Sans"/>
              <a:cs typeface="IBM Plex Sans"/>
              <a:sym typeface="IBM Plex Sans"/>
            </a:endParaRPr>
          </a:p>
          <a:p>
            <a:pPr marL="0" lvl="0" indent="0" algn="l" rtl="0">
              <a:lnSpc>
                <a:spcPct val="90000"/>
              </a:lnSpc>
              <a:spcBef>
                <a:spcPts val="0"/>
              </a:spcBef>
              <a:spcAft>
                <a:spcPts val="0"/>
              </a:spcAft>
              <a:buNone/>
            </a:pPr>
            <a:r>
              <a:rPr lang="en" sz="1400">
                <a:solidFill>
                  <a:schemeClr val="dk1"/>
                </a:solidFill>
                <a:latin typeface="IBM Plex Sans"/>
                <a:ea typeface="IBM Plex Sans"/>
                <a:cs typeface="IBM Plex Sans"/>
                <a:sym typeface="IBM Plex Sans"/>
              </a:rPr>
              <a:t>We may delve further into that option when we complete a paper expanding on this presentation to provide more detailed information on the Bibliography as a collection of data. </a:t>
            </a:r>
            <a:endParaRPr sz="14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1bddb5c890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1bddb5c890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Thank you for attending our presentation!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d08af784a0_0_4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2d08af784a0_0_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 conducted a search on Addiction. My search results are located in the Data-related Publications tab circled there on top.</a:t>
            </a:r>
            <a:endParaRPr/>
          </a:p>
          <a:p>
            <a:pPr marL="0" lvl="0" indent="0" algn="l" rtl="0">
              <a:spcBef>
                <a:spcPts val="0"/>
              </a:spcBef>
              <a:spcAft>
                <a:spcPts val="0"/>
              </a:spcAft>
              <a:buNone/>
            </a:pPr>
            <a:endParaRPr/>
          </a:p>
          <a:p>
            <a:pPr marL="0" lvl="0" indent="0" algn="l" rtl="0">
              <a:spcBef>
                <a:spcPts val="0"/>
              </a:spcBef>
              <a:spcAft>
                <a:spcPts val="0"/>
              </a:spcAft>
              <a:buNone/>
            </a:pPr>
            <a:r>
              <a:rPr lang="en"/>
              <a:t>You can see there are 860 hits on the term, Addiction, sorted by publication year.</a:t>
            </a:r>
            <a:endParaRPr/>
          </a:p>
          <a:p>
            <a:pPr marL="0" lvl="0" indent="0" algn="l" rtl="0">
              <a:spcBef>
                <a:spcPts val="0"/>
              </a:spcBef>
              <a:spcAft>
                <a:spcPts val="0"/>
              </a:spcAft>
              <a:buNone/>
            </a:pPr>
            <a:endParaRPr/>
          </a:p>
          <a:p>
            <a:pPr marL="0" lvl="0" indent="0" algn="l" rtl="0">
              <a:spcBef>
                <a:spcPts val="0"/>
              </a:spcBef>
              <a:spcAft>
                <a:spcPts val="0"/>
              </a:spcAft>
              <a:buNone/>
            </a:pPr>
            <a:r>
              <a:rPr lang="en"/>
              <a:t>There are several filters you can use on the results, </a:t>
            </a:r>
            <a:r>
              <a:rPr lang="en">
                <a:solidFill>
                  <a:schemeClr val="dk1"/>
                </a:solidFill>
              </a:rPr>
              <a:t>and in this screenshot, I’ve just opened each one up. They </a:t>
            </a:r>
            <a:r>
              <a:rPr lang="en"/>
              <a:t>include filtering by publication </a:t>
            </a:r>
            <a:r>
              <a:rPr lang="en">
                <a:solidFill>
                  <a:schemeClr val="dk1"/>
                </a:solidFill>
              </a:rPr>
              <a:t>type, by related study, by author, and by journal. </a:t>
            </a:r>
            <a:endParaRPr/>
          </a:p>
          <a:p>
            <a:pPr marL="0" lvl="0" indent="0" algn="l" rtl="0">
              <a:spcBef>
                <a:spcPts val="0"/>
              </a:spcBef>
              <a:spcAft>
                <a:spcPts val="0"/>
              </a:spcAft>
              <a:buNone/>
            </a:pPr>
            <a:endParaRPr/>
          </a:p>
          <a:p>
            <a:pPr marL="0" lvl="0" indent="0" algn="l" rtl="0">
              <a:spcBef>
                <a:spcPts val="0"/>
              </a:spcBef>
              <a:spcAft>
                <a:spcPts val="0"/>
              </a:spcAft>
              <a:buNone/>
            </a:pPr>
            <a:r>
              <a:rPr lang="en"/>
              <a:t>Click to any of these publications to access full text. And if you’re interested, you can click through to the related study or studies that were used in that publication to learn more about it. So that is how you can discover data through the literature.</a:t>
            </a:r>
            <a:endParaRPr/>
          </a:p>
          <a:p>
            <a:pPr marL="0" lvl="0" indent="0" algn="l" rtl="0">
              <a:spcBef>
                <a:spcPts val="0"/>
              </a:spcBef>
              <a:spcAft>
                <a:spcPts val="0"/>
              </a:spcAft>
              <a:buNone/>
            </a:pPr>
            <a:endParaRPr/>
          </a:p>
          <a:p>
            <a:pPr marL="0" lvl="0" indent="0" algn="l" rtl="0">
              <a:spcBef>
                <a:spcPts val="0"/>
              </a:spcBef>
              <a:spcAft>
                <a:spcPts val="0"/>
              </a:spcAft>
              <a:buNone/>
            </a:pPr>
            <a:r>
              <a:rPr lang="en">
                <a:solidFill>
                  <a:schemeClr val="dk1"/>
                </a:solidFill>
              </a:rPr>
              <a:t>I’m clicking through to one of the studies linked to one of my citation hits.</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dd44233b46_0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dd44233b46_0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Here on the study home page, you can make judgments about the study’s utility for your needs, by reading the metadata and codebook and seeing the number of downloads.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But next to the number of downloads, in the larger red circle on the right, is the number of related publications we have collected for this study.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t>If you measure a study’s potential utility or impact in part by the number of citations it generates, this number could be meaningful to you. </a:t>
            </a:r>
            <a:endParaRPr/>
          </a:p>
          <a:p>
            <a:pPr marL="0" lvl="0" indent="0" algn="l" rtl="0">
              <a:spcBef>
                <a:spcPts val="0"/>
              </a:spcBef>
              <a:spcAft>
                <a:spcPts val="0"/>
              </a:spcAft>
              <a:buNone/>
            </a:pPr>
            <a:endParaRPr/>
          </a:p>
          <a:p>
            <a:pPr marL="0" lvl="0" indent="0" algn="l" rtl="0">
              <a:spcBef>
                <a:spcPts val="0"/>
              </a:spcBef>
              <a:spcAft>
                <a:spcPts val="0"/>
              </a:spcAft>
              <a:buNone/>
            </a:pPr>
            <a:r>
              <a:rPr lang="en">
                <a:solidFill>
                  <a:schemeClr val="dk1"/>
                </a:solidFill>
              </a:rPr>
              <a:t>For a variety of reasons, mainly due to poor citation practices and the sheer size of our growing study collection, we</a:t>
            </a:r>
            <a:r>
              <a:rPr lang="en"/>
              <a:t> do not claim to have compiled the full universe of primary and secondary literature for any given study.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cfab998dac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2cfab998da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now that we’ve covered what YOU can do with the Bibliography, let’s tell you more about how we fish for publications that use ICPSR data, and what we find.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6ff3f05400_0_12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t>We try to collect only works that use the data as part of the main analysis, or in extensive discussions or critiques of the methodology. </a:t>
            </a:r>
            <a:endParaRPr sz="1200"/>
          </a:p>
          <a:p>
            <a:pPr marL="0" lvl="0" indent="0" algn="l" rtl="0">
              <a:lnSpc>
                <a:spcPct val="90000"/>
              </a:lnSpc>
              <a:spcBef>
                <a:spcPts val="0"/>
              </a:spcBef>
              <a:spcAft>
                <a:spcPts val="0"/>
              </a:spcAft>
              <a:buNone/>
            </a:pPr>
            <a:endParaRPr sz="1200"/>
          </a:p>
          <a:p>
            <a:pPr marL="0" lvl="0" indent="0" algn="l" rtl="0">
              <a:lnSpc>
                <a:spcPct val="90000"/>
              </a:lnSpc>
              <a:spcBef>
                <a:spcPts val="0"/>
              </a:spcBef>
              <a:spcAft>
                <a:spcPts val="0"/>
              </a:spcAft>
              <a:buClr>
                <a:schemeClr val="dk1"/>
              </a:buClr>
              <a:buSzPts val="1100"/>
              <a:buFont typeface="Arial"/>
              <a:buNone/>
            </a:pPr>
            <a:r>
              <a:rPr lang="en" sz="1200">
                <a:solidFill>
                  <a:schemeClr val="dk1"/>
                </a:solidFill>
              </a:rPr>
              <a:t>As for our sources, we do get some publications from data depositors, but mostly we go out and find them in multiple sources.</a:t>
            </a:r>
            <a:endParaRPr sz="1200">
              <a:solidFill>
                <a:schemeClr val="dk1"/>
              </a:solidFill>
            </a:endParaRPr>
          </a:p>
          <a:p>
            <a:pPr marL="0" lvl="0" indent="0" algn="l" rtl="0">
              <a:lnSpc>
                <a:spcPct val="90000"/>
              </a:lnSpc>
              <a:spcBef>
                <a:spcPts val="0"/>
              </a:spcBef>
              <a:spcAft>
                <a:spcPts val="0"/>
              </a:spcAft>
              <a:buClr>
                <a:schemeClr val="dk1"/>
              </a:buClr>
              <a:buSzPts val="1100"/>
              <a:buFont typeface="Arial"/>
              <a:buNone/>
            </a:pPr>
            <a:endParaRPr sz="1200">
              <a:solidFill>
                <a:schemeClr val="dk1"/>
              </a:solidFill>
            </a:endParaRPr>
          </a:p>
          <a:p>
            <a:pPr marL="0" lvl="0" indent="0" algn="l" rtl="0">
              <a:lnSpc>
                <a:spcPct val="90000"/>
              </a:lnSpc>
              <a:spcBef>
                <a:spcPts val="0"/>
              </a:spcBef>
              <a:spcAft>
                <a:spcPts val="0"/>
              </a:spcAft>
              <a:buNone/>
            </a:pPr>
            <a:r>
              <a:rPr lang="en" sz="1200">
                <a:solidFill>
                  <a:schemeClr val="dk1"/>
                </a:solidFill>
              </a:rPr>
              <a:t>We use both custom queries for individual studies and large API queries for the full collection, </a:t>
            </a:r>
            <a:r>
              <a:rPr lang="en" sz="1200" b="1">
                <a:solidFill>
                  <a:schemeClr val="dk1"/>
                </a:solidFill>
              </a:rPr>
              <a:t>all at once</a:t>
            </a:r>
            <a:r>
              <a:rPr lang="en" sz="1200">
                <a:solidFill>
                  <a:schemeClr val="dk1"/>
                </a:solidFill>
              </a:rPr>
              <a:t>, using ICPSR’s unique and unique-ish identifiers. </a:t>
            </a:r>
            <a:endParaRPr sz="1200"/>
          </a:p>
          <a:p>
            <a:pPr marL="0" lvl="0" indent="0" algn="l" rtl="0">
              <a:lnSpc>
                <a:spcPct val="90000"/>
              </a:lnSpc>
              <a:spcBef>
                <a:spcPts val="0"/>
              </a:spcBef>
              <a:spcAft>
                <a:spcPts val="0"/>
              </a:spcAft>
              <a:buNone/>
            </a:pPr>
            <a:endParaRPr sz="1300" b="1">
              <a:latin typeface="Arial"/>
              <a:ea typeface="Arial"/>
              <a:cs typeface="Arial"/>
              <a:sym typeface="Arial"/>
            </a:endParaRPr>
          </a:p>
          <a:p>
            <a:pPr marL="0" lvl="0" indent="0" algn="l" rtl="0">
              <a:lnSpc>
                <a:spcPct val="90000"/>
              </a:lnSpc>
              <a:spcBef>
                <a:spcPts val="0"/>
              </a:spcBef>
              <a:spcAft>
                <a:spcPts val="0"/>
              </a:spcAft>
              <a:buNone/>
            </a:pPr>
            <a:endParaRPr>
              <a:latin typeface="Arial"/>
              <a:ea typeface="Arial"/>
              <a:cs typeface="Arial"/>
              <a:sym typeface="Arial"/>
            </a:endParaRPr>
          </a:p>
          <a:p>
            <a:pPr marL="0" lvl="0" indent="0" algn="l" rtl="0">
              <a:lnSpc>
                <a:spcPct val="90000"/>
              </a:lnSpc>
              <a:spcBef>
                <a:spcPts val="0"/>
              </a:spcBef>
              <a:spcAft>
                <a:spcPts val="0"/>
              </a:spcAft>
              <a:buNone/>
            </a:pPr>
            <a:endParaRPr>
              <a:latin typeface="Arial"/>
              <a:ea typeface="Arial"/>
              <a:cs typeface="Arial"/>
              <a:sym typeface="Arial"/>
            </a:endParaRPr>
          </a:p>
          <a:p>
            <a:pPr marL="0" lvl="0" indent="0" algn="l" rtl="0">
              <a:lnSpc>
                <a:spcPct val="90000"/>
              </a:lnSpc>
              <a:spcBef>
                <a:spcPts val="0"/>
              </a:spcBef>
              <a:spcAft>
                <a:spcPts val="0"/>
              </a:spcAft>
              <a:buNone/>
            </a:pPr>
            <a:endParaRPr>
              <a:latin typeface="Arial"/>
              <a:ea typeface="Arial"/>
              <a:cs typeface="Arial"/>
              <a:sym typeface="Arial"/>
            </a:endParaRPr>
          </a:p>
          <a:p>
            <a:pPr marL="0" lvl="0" indent="0" algn="l" rtl="0">
              <a:lnSpc>
                <a:spcPct val="90000"/>
              </a:lnSpc>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sp>
        <p:nvSpPr>
          <p:cNvPr id="149" name="Google Shape;149;g26ff3f05400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da229816ac_1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2da229816ac_1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 begin, let’s take a broad view of the Bibliography collection. </a:t>
            </a:r>
            <a:endParaRPr/>
          </a:p>
          <a:p>
            <a:pPr marL="0" lvl="0" indent="0" algn="l" rtl="0">
              <a:spcBef>
                <a:spcPts val="0"/>
              </a:spcBef>
              <a:spcAft>
                <a:spcPts val="0"/>
              </a:spcAft>
              <a:buNone/>
            </a:pPr>
            <a:endParaRPr/>
          </a:p>
          <a:p>
            <a:pPr marL="0" lvl="0" indent="0" algn="l" rtl="0">
              <a:spcBef>
                <a:spcPts val="0"/>
              </a:spcBef>
              <a:spcAft>
                <a:spcPts val="0"/>
              </a:spcAft>
              <a:buNone/>
            </a:pPr>
            <a:r>
              <a:rPr lang="en"/>
              <a:t>This chart demonstrates the years of publication of items collected in the Bibliography. </a:t>
            </a:r>
            <a:endParaRPr/>
          </a:p>
          <a:p>
            <a:pPr marL="0" lvl="0" indent="0" algn="l" rtl="0">
              <a:spcBef>
                <a:spcPts val="0"/>
              </a:spcBef>
              <a:spcAft>
                <a:spcPts val="0"/>
              </a:spcAft>
              <a:buNone/>
            </a:pPr>
            <a:endParaRPr/>
          </a:p>
          <a:p>
            <a:pPr marL="0" lvl="0" indent="0" algn="l" rtl="0">
              <a:spcBef>
                <a:spcPts val="0"/>
              </a:spcBef>
              <a:spcAft>
                <a:spcPts val="0"/>
              </a:spcAft>
              <a:buNone/>
            </a:pPr>
            <a:r>
              <a:rPr lang="en"/>
              <a:t>You can see a steady growth of publication over time. </a:t>
            </a:r>
            <a:endParaRPr>
              <a:highlight>
                <a:srgbClr val="FFFF00"/>
              </a:high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6ff3f05400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6ff3f05400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another type of broad view, you can see ICPSR data are analyzed in a wide variety of outlets. The big five represent a significant chunk of the publishers, not to mention university presses, in brown.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1" type="title">
  <p:cSld name="TITLE">
    <p:spTree>
      <p:nvGrpSpPr>
        <p:cNvPr id="1" name="Shape 11"/>
        <p:cNvGrpSpPr/>
        <p:nvPr/>
      </p:nvGrpSpPr>
      <p:grpSpPr>
        <a:xfrm>
          <a:off x="0" y="0"/>
          <a:ext cx="0" cy="0"/>
          <a:chOff x="0" y="0"/>
          <a:chExt cx="0" cy="0"/>
        </a:xfrm>
      </p:grpSpPr>
      <p:sp>
        <p:nvSpPr>
          <p:cNvPr id="12" name="Google Shape;12;p2"/>
          <p:cNvSpPr/>
          <p:nvPr/>
        </p:nvSpPr>
        <p:spPr>
          <a:xfrm>
            <a:off x="0" y="0"/>
            <a:ext cx="9144000" cy="3103800"/>
          </a:xfrm>
          <a:prstGeom prst="rect">
            <a:avLst/>
          </a:prstGeom>
          <a:gradFill>
            <a:gsLst>
              <a:gs pos="0">
                <a:srgbClr val="00309B"/>
              </a:gs>
              <a:gs pos="50000">
                <a:srgbClr val="0046DF"/>
              </a:gs>
              <a:gs pos="100000">
                <a:srgbClr val="0054FF"/>
              </a:gs>
            </a:gsLst>
            <a:lin ang="809933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3" name="Google Shape;13;p2"/>
          <p:cNvSpPr txBox="1">
            <a:spLocks noGrp="1"/>
          </p:cNvSpPr>
          <p:nvPr>
            <p:ph type="ctrTitle"/>
          </p:nvPr>
        </p:nvSpPr>
        <p:spPr>
          <a:xfrm>
            <a:off x="403000" y="289875"/>
            <a:ext cx="8293200" cy="26196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lt1"/>
              </a:buClr>
              <a:buSzPts val="5000"/>
              <a:buFont typeface="IBM Plex Sans SemiBold"/>
              <a:buNone/>
              <a:defRPr sz="50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4" name="Google Shape;14;p2"/>
          <p:cNvSpPr txBox="1">
            <a:spLocks noGrp="1"/>
          </p:cNvSpPr>
          <p:nvPr>
            <p:ph type="subTitle" idx="1"/>
          </p:nvPr>
        </p:nvSpPr>
        <p:spPr>
          <a:xfrm>
            <a:off x="402996" y="3316673"/>
            <a:ext cx="8293200" cy="1143900"/>
          </a:xfrm>
          <a:prstGeom prst="rect">
            <a:avLst/>
          </a:prstGeom>
          <a:noFill/>
          <a:ln>
            <a:noFill/>
          </a:ln>
        </p:spPr>
        <p:txBody>
          <a:bodyPr spcFirstLastPara="1" wrap="square" lIns="68575" tIns="34275" rIns="68575" bIns="34275" anchor="t" anchorCtr="0">
            <a:noAutofit/>
          </a:bodyPr>
          <a:lstStyle>
            <a:lvl1pPr lvl="0" algn="l">
              <a:lnSpc>
                <a:spcPct val="90000"/>
              </a:lnSpc>
              <a:spcBef>
                <a:spcPts val="800"/>
              </a:spcBef>
              <a:spcAft>
                <a:spcPts val="0"/>
              </a:spcAft>
              <a:buClr>
                <a:schemeClr val="dk1"/>
              </a:buClr>
              <a:buSzPts val="2400"/>
              <a:buNone/>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pic>
        <p:nvPicPr>
          <p:cNvPr id="15" name="Google Shape;15;p2" descr="ICPSR"/>
          <p:cNvPicPr preferRelativeResize="0"/>
          <p:nvPr/>
        </p:nvPicPr>
        <p:blipFill rotWithShape="1">
          <a:blip r:embed="rId2">
            <a:alphaModFix/>
          </a:blip>
          <a:srcRect/>
          <a:stretch/>
        </p:blipFill>
        <p:spPr>
          <a:xfrm>
            <a:off x="7854884" y="4772361"/>
            <a:ext cx="1110851" cy="233781"/>
          </a:xfrm>
          <a:prstGeom prst="rect">
            <a:avLst/>
          </a:prstGeom>
          <a:noFill/>
          <a:ln>
            <a:noFill/>
          </a:ln>
        </p:spPr>
      </p:pic>
      <p:sp>
        <p:nvSpPr>
          <p:cNvPr id="16" name="Google Shape;16;p2"/>
          <p:cNvSpPr/>
          <p:nvPr/>
        </p:nvSpPr>
        <p:spPr>
          <a:xfrm rot="5400000">
            <a:off x="-327491" y="3907372"/>
            <a:ext cx="1242900" cy="61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3"/>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4500"/>
              <a:buFont typeface="IBM Plex Sans SemiBold"/>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2"/>
          <p:cNvSpPr txBox="1">
            <a:spLocks noGrp="1"/>
          </p:cNvSpPr>
          <p:nvPr>
            <p:ph type="body" idx="1"/>
          </p:nvPr>
        </p:nvSpPr>
        <p:spPr>
          <a:xfrm>
            <a:off x="623888" y="3442097"/>
            <a:ext cx="7886700" cy="11250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800"/>
              <a:buNone/>
              <a:defRPr sz="1800">
                <a:solidFill>
                  <a:schemeClr val="dk1"/>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7"/>
        <p:cNvGrpSpPr/>
        <p:nvPr/>
      </p:nvGrpSpPr>
      <p:grpSpPr>
        <a:xfrm>
          <a:off x="0" y="0"/>
          <a:ext cx="0" cy="0"/>
          <a:chOff x="0" y="0"/>
          <a:chExt cx="0" cy="0"/>
        </a:xfrm>
      </p:grpSpPr>
      <p:sp>
        <p:nvSpPr>
          <p:cNvPr id="78" name="Google Shape;78;p13"/>
          <p:cNvSpPr txBox="1">
            <a:spLocks noGrp="1"/>
          </p:cNvSpPr>
          <p:nvPr>
            <p:ph type="title"/>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9" name="Google Shape;79;p13"/>
          <p:cNvSpPr txBox="1">
            <a:spLocks noGrp="1"/>
          </p:cNvSpPr>
          <p:nvPr>
            <p:ph type="body" idx="1"/>
          </p:nvPr>
        </p:nvSpPr>
        <p:spPr>
          <a:xfrm>
            <a:off x="433478" y="1369219"/>
            <a:ext cx="40815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0" name="Google Shape;80;p13"/>
          <p:cNvSpPr txBox="1">
            <a:spLocks noGrp="1"/>
          </p:cNvSpPr>
          <p:nvPr>
            <p:ph type="body" idx="2"/>
          </p:nvPr>
        </p:nvSpPr>
        <p:spPr>
          <a:xfrm>
            <a:off x="4629150" y="1369219"/>
            <a:ext cx="42927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1"/>
        <p:cNvGrpSpPr/>
        <p:nvPr/>
      </p:nvGrpSpPr>
      <p:grpSpPr>
        <a:xfrm>
          <a:off x="0" y="0"/>
          <a:ext cx="0" cy="0"/>
          <a:chOff x="0" y="0"/>
          <a:chExt cx="0" cy="0"/>
        </a:xfrm>
      </p:grpSpPr>
      <p:sp>
        <p:nvSpPr>
          <p:cNvPr id="82" name="Google Shape;82;p14"/>
          <p:cNvSpPr txBox="1">
            <a:spLocks noGrp="1"/>
          </p:cNvSpPr>
          <p:nvPr>
            <p:ph type="title"/>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3"/>
        <p:cNvGrpSpPr/>
        <p:nvPr/>
      </p:nvGrpSpPr>
      <p:grpSpPr>
        <a:xfrm>
          <a:off x="0" y="0"/>
          <a:ext cx="0" cy="0"/>
          <a:chOff x="0" y="0"/>
          <a:chExt cx="0" cy="0"/>
        </a:xfrm>
      </p:grpSpPr>
      <p:sp>
        <p:nvSpPr>
          <p:cNvPr id="84" name="Google Shape;84;p15"/>
          <p:cNvSpPr txBox="1">
            <a:spLocks noGrp="1"/>
          </p:cNvSpPr>
          <p:nvPr>
            <p:ph type="title"/>
          </p:nvPr>
        </p:nvSpPr>
        <p:spPr>
          <a:xfrm>
            <a:off x="629841" y="342900"/>
            <a:ext cx="2949300" cy="12003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IBM Plex Sans SemiBold"/>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5" name="Google Shape;85;p1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86" name="Google Shape;86;p15"/>
          <p:cNvSpPr txBox="1">
            <a:spLocks noGrp="1"/>
          </p:cNvSpPr>
          <p:nvPr>
            <p:ph type="body" idx="2"/>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7"/>
        <p:cNvGrpSpPr/>
        <p:nvPr/>
      </p:nvGrpSpPr>
      <p:grpSpPr>
        <a:xfrm>
          <a:off x="0" y="0"/>
          <a:ext cx="0" cy="0"/>
          <a:chOff x="0" y="0"/>
          <a:chExt cx="0" cy="0"/>
        </a:xfrm>
      </p:grpSpPr>
      <p:sp>
        <p:nvSpPr>
          <p:cNvPr id="88" name="Google Shape;88;p16"/>
          <p:cNvSpPr txBox="1">
            <a:spLocks noGrp="1"/>
          </p:cNvSpPr>
          <p:nvPr>
            <p:ph type="title"/>
          </p:nvPr>
        </p:nvSpPr>
        <p:spPr>
          <a:xfrm>
            <a:off x="629841" y="342900"/>
            <a:ext cx="2949300" cy="12003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IBM Plex Sans SemiBold"/>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9" name="Google Shape;89;p16"/>
          <p:cNvSpPr>
            <a:spLocks noGrp="1"/>
          </p:cNvSpPr>
          <p:nvPr>
            <p:ph type="pic" idx="2"/>
          </p:nvPr>
        </p:nvSpPr>
        <p:spPr>
          <a:xfrm>
            <a:off x="3887391" y="740569"/>
            <a:ext cx="4629300" cy="3655200"/>
          </a:xfrm>
          <a:prstGeom prst="rect">
            <a:avLst/>
          </a:prstGeom>
          <a:noFill/>
          <a:ln>
            <a:noFill/>
          </a:ln>
        </p:spPr>
      </p:sp>
      <p:sp>
        <p:nvSpPr>
          <p:cNvPr id="90" name="Google Shape;90;p16"/>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Interior layout 1">
  <p:cSld name="Interior layout 1">
    <p:spTree>
      <p:nvGrpSpPr>
        <p:cNvPr id="1" name="Shape 91"/>
        <p:cNvGrpSpPr/>
        <p:nvPr/>
      </p:nvGrpSpPr>
      <p:grpSpPr>
        <a:xfrm>
          <a:off x="0" y="0"/>
          <a:ext cx="0" cy="0"/>
          <a:chOff x="0" y="0"/>
          <a:chExt cx="0" cy="0"/>
        </a:xfrm>
      </p:grpSpPr>
      <p:sp>
        <p:nvSpPr>
          <p:cNvPr id="92" name="Google Shape;92;p17"/>
          <p:cNvSpPr/>
          <p:nvPr/>
        </p:nvSpPr>
        <p:spPr>
          <a:xfrm rot="7465244">
            <a:off x="6932634" y="3475968"/>
            <a:ext cx="3188963" cy="1893807"/>
          </a:xfrm>
          <a:custGeom>
            <a:avLst/>
            <a:gdLst/>
            <a:ahLst/>
            <a:cxnLst/>
            <a:rect l="l" t="t" r="r" b="b"/>
            <a:pathLst>
              <a:path w="3449973" h="2053390" extrusionOk="0">
                <a:moveTo>
                  <a:pt x="0" y="1402395"/>
                </a:moveTo>
                <a:lnTo>
                  <a:pt x="2016210" y="0"/>
                </a:lnTo>
                <a:lnTo>
                  <a:pt x="3449973" y="2053390"/>
                </a:lnTo>
                <a:lnTo>
                  <a:pt x="0" y="1402395"/>
                </a:lnTo>
                <a:close/>
              </a:path>
            </a:pathLst>
          </a:cu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3" name="Google Shape;93;p17"/>
          <p:cNvSpPr txBox="1">
            <a:spLocks noGrp="1"/>
          </p:cNvSpPr>
          <p:nvPr>
            <p:ph type="title"/>
          </p:nvPr>
        </p:nvSpPr>
        <p:spPr>
          <a:xfrm>
            <a:off x="447676" y="694601"/>
            <a:ext cx="8452800" cy="7629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4" name="Google Shape;94;p17"/>
          <p:cNvSpPr txBox="1">
            <a:spLocks noGrp="1"/>
          </p:cNvSpPr>
          <p:nvPr>
            <p:ph type="body" idx="1"/>
          </p:nvPr>
        </p:nvSpPr>
        <p:spPr>
          <a:xfrm>
            <a:off x="447675" y="1520894"/>
            <a:ext cx="8452800" cy="31830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95" name="Google Shape;95;p17"/>
          <p:cNvSpPr txBox="1">
            <a:spLocks noGrp="1"/>
          </p:cNvSpPr>
          <p:nvPr>
            <p:ph type="ftr" idx="11"/>
          </p:nvPr>
        </p:nvSpPr>
        <p:spPr>
          <a:xfrm>
            <a:off x="1662319" y="4767263"/>
            <a:ext cx="5777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96" name="Google Shape;96;p17"/>
          <p:cNvSpPr txBox="1">
            <a:spLocks noGrp="1"/>
          </p:cNvSpPr>
          <p:nvPr>
            <p:ph type="sldNum" idx="12"/>
          </p:nvPr>
        </p:nvSpPr>
        <p:spPr>
          <a:xfrm>
            <a:off x="7481680" y="4767263"/>
            <a:ext cx="14190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sz="900" b="0" i="0" u="none" strike="noStrike" cap="none">
                <a:solidFill>
                  <a:schemeClr val="dk1"/>
                </a:solidFill>
                <a:latin typeface="Arial"/>
                <a:ea typeface="Arial"/>
                <a:cs typeface="Arial"/>
                <a:sym typeface="Arial"/>
              </a:defRPr>
            </a:lvl1pPr>
            <a:lvl2pPr marL="0" lvl="1" indent="0" algn="r" rtl="0">
              <a:spcBef>
                <a:spcPts val="0"/>
              </a:spcBef>
              <a:buNone/>
              <a:defRPr sz="900" b="0" i="0" u="none" strike="noStrike" cap="none">
                <a:solidFill>
                  <a:schemeClr val="dk1"/>
                </a:solidFill>
                <a:latin typeface="Arial"/>
                <a:ea typeface="Arial"/>
                <a:cs typeface="Arial"/>
                <a:sym typeface="Arial"/>
              </a:defRPr>
            </a:lvl2pPr>
            <a:lvl3pPr marL="0" lvl="2" indent="0" algn="r" rtl="0">
              <a:spcBef>
                <a:spcPts val="0"/>
              </a:spcBef>
              <a:buNone/>
              <a:defRPr sz="900" b="0" i="0" u="none" strike="noStrike" cap="none">
                <a:solidFill>
                  <a:schemeClr val="dk1"/>
                </a:solidFill>
                <a:latin typeface="Arial"/>
                <a:ea typeface="Arial"/>
                <a:cs typeface="Arial"/>
                <a:sym typeface="Arial"/>
              </a:defRPr>
            </a:lvl3pPr>
            <a:lvl4pPr marL="0" lvl="3" indent="0" algn="r" rtl="0">
              <a:spcBef>
                <a:spcPts val="0"/>
              </a:spcBef>
              <a:buNone/>
              <a:defRPr sz="900" b="0" i="0" u="none" strike="noStrike" cap="none">
                <a:solidFill>
                  <a:schemeClr val="dk1"/>
                </a:solidFill>
                <a:latin typeface="Arial"/>
                <a:ea typeface="Arial"/>
                <a:cs typeface="Arial"/>
                <a:sym typeface="Arial"/>
              </a:defRPr>
            </a:lvl4pPr>
            <a:lvl5pPr marL="0" lvl="4" indent="0" algn="r" rtl="0">
              <a:spcBef>
                <a:spcPts val="0"/>
              </a:spcBef>
              <a:buNone/>
              <a:defRPr sz="900" b="0" i="0" u="none" strike="noStrike" cap="none">
                <a:solidFill>
                  <a:schemeClr val="dk1"/>
                </a:solidFill>
                <a:latin typeface="Arial"/>
                <a:ea typeface="Arial"/>
                <a:cs typeface="Arial"/>
                <a:sym typeface="Arial"/>
              </a:defRPr>
            </a:lvl5pPr>
            <a:lvl6pPr marL="0" lvl="5" indent="0" algn="r" rtl="0">
              <a:spcBef>
                <a:spcPts val="0"/>
              </a:spcBef>
              <a:buNone/>
              <a:defRPr sz="900" b="0" i="0" u="none" strike="noStrike" cap="none">
                <a:solidFill>
                  <a:schemeClr val="dk1"/>
                </a:solidFill>
                <a:latin typeface="Arial"/>
                <a:ea typeface="Arial"/>
                <a:cs typeface="Arial"/>
                <a:sym typeface="Arial"/>
              </a:defRPr>
            </a:lvl6pPr>
            <a:lvl7pPr marL="0" lvl="6" indent="0" algn="r" rtl="0">
              <a:spcBef>
                <a:spcPts val="0"/>
              </a:spcBef>
              <a:buNone/>
              <a:defRPr sz="900" b="0" i="0" u="none" strike="noStrike" cap="none">
                <a:solidFill>
                  <a:schemeClr val="dk1"/>
                </a:solidFill>
                <a:latin typeface="Arial"/>
                <a:ea typeface="Arial"/>
                <a:cs typeface="Arial"/>
                <a:sym typeface="Arial"/>
              </a:defRPr>
            </a:lvl7pPr>
            <a:lvl8pPr marL="0" lvl="7" indent="0" algn="r" rtl="0">
              <a:spcBef>
                <a:spcPts val="0"/>
              </a:spcBef>
              <a:buNone/>
              <a:defRPr sz="900" b="0" i="0" u="none" strike="noStrike" cap="none">
                <a:solidFill>
                  <a:schemeClr val="dk1"/>
                </a:solidFill>
                <a:latin typeface="Arial"/>
                <a:ea typeface="Arial"/>
                <a:cs typeface="Arial"/>
                <a:sym typeface="Arial"/>
              </a:defRPr>
            </a:lvl8pPr>
            <a:lvl9pPr marL="0" lvl="8" indent="0" algn="r" rtl="0">
              <a:spcBef>
                <a:spcPts val="0"/>
              </a:spcBef>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97" name="Google Shape;97;p17"/>
          <p:cNvSpPr/>
          <p:nvPr/>
        </p:nvSpPr>
        <p:spPr>
          <a:xfrm rot="-3293800">
            <a:off x="-481168" y="-84980"/>
            <a:ext cx="1454855" cy="865915"/>
          </a:xfrm>
          <a:custGeom>
            <a:avLst/>
            <a:gdLst/>
            <a:ahLst/>
            <a:cxnLst/>
            <a:rect l="l" t="t" r="r" b="b"/>
            <a:pathLst>
              <a:path w="3449973" h="2053390" extrusionOk="0">
                <a:moveTo>
                  <a:pt x="0" y="1402395"/>
                </a:moveTo>
                <a:lnTo>
                  <a:pt x="2016210" y="0"/>
                </a:lnTo>
                <a:lnTo>
                  <a:pt x="3449973" y="2053390"/>
                </a:lnTo>
                <a:lnTo>
                  <a:pt x="0" y="1402395"/>
                </a:lnTo>
                <a:close/>
              </a:path>
            </a:pathLst>
          </a:custGeom>
          <a:solidFill>
            <a:schemeClr val="dk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98" name="Google Shape;98;p17" descr="Shape&#10;&#10;Description automatically generated"/>
          <p:cNvPicPr preferRelativeResize="0"/>
          <p:nvPr/>
        </p:nvPicPr>
        <p:blipFill rotWithShape="1">
          <a:blip r:embed="rId2">
            <a:alphaModFix/>
          </a:blip>
          <a:srcRect/>
          <a:stretch/>
        </p:blipFill>
        <p:spPr>
          <a:xfrm>
            <a:off x="8283087" y="161201"/>
            <a:ext cx="695325" cy="533400"/>
          </a:xfrm>
          <a:prstGeom prst="rect">
            <a:avLst/>
          </a:prstGeom>
          <a:noFill/>
          <a:ln>
            <a:noFill/>
          </a:ln>
        </p:spPr>
      </p:pic>
      <p:pic>
        <p:nvPicPr>
          <p:cNvPr id="99" name="Google Shape;99;p17" descr="Logo&#10;&#10;Description automatically generated"/>
          <p:cNvPicPr preferRelativeResize="0"/>
          <p:nvPr/>
        </p:nvPicPr>
        <p:blipFill rotWithShape="1">
          <a:blip r:embed="rId3">
            <a:alphaModFix/>
          </a:blip>
          <a:srcRect/>
          <a:stretch/>
        </p:blipFill>
        <p:spPr>
          <a:xfrm>
            <a:off x="447675" y="4797452"/>
            <a:ext cx="1008971" cy="2134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Title Slide #2">
  <p:cSld name="Title Slide #2">
    <p:spTree>
      <p:nvGrpSpPr>
        <p:cNvPr id="1" name="Shape 17"/>
        <p:cNvGrpSpPr/>
        <p:nvPr/>
      </p:nvGrpSpPr>
      <p:grpSpPr>
        <a:xfrm>
          <a:off x="0" y="0"/>
          <a:ext cx="0" cy="0"/>
          <a:chOff x="0" y="0"/>
          <a:chExt cx="0" cy="0"/>
        </a:xfrm>
      </p:grpSpPr>
      <p:sp>
        <p:nvSpPr>
          <p:cNvPr id="18" name="Google Shape;18;p3"/>
          <p:cNvSpPr/>
          <p:nvPr/>
        </p:nvSpPr>
        <p:spPr>
          <a:xfrm>
            <a:off x="263106" y="360576"/>
            <a:ext cx="8617800" cy="4157100"/>
          </a:xfrm>
          <a:prstGeom prst="rect">
            <a:avLst/>
          </a:prstGeom>
          <a:solidFill>
            <a:schemeClr val="lt1"/>
          </a:solidFill>
          <a:ln>
            <a:noFill/>
          </a:ln>
          <a:effectLst>
            <a:outerShdw blurRad="266700" dist="76200" dir="5400000" algn="t" rotWithShape="0">
              <a:srgbClr val="000000">
                <a:alpha val="2392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9" name="Google Shape;19;p3"/>
          <p:cNvSpPr txBox="1">
            <a:spLocks noGrp="1"/>
          </p:cNvSpPr>
          <p:nvPr>
            <p:ph type="ctrTitle"/>
          </p:nvPr>
        </p:nvSpPr>
        <p:spPr>
          <a:xfrm>
            <a:off x="333473" y="487838"/>
            <a:ext cx="8477100" cy="28986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dk1"/>
              </a:buClr>
              <a:buSzPts val="5000"/>
              <a:buFont typeface="IBM Plex Sans SemiBold"/>
              <a:buNone/>
              <a:defRPr sz="50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0" name="Google Shape;20;p3"/>
          <p:cNvSpPr txBox="1">
            <a:spLocks noGrp="1"/>
          </p:cNvSpPr>
          <p:nvPr>
            <p:ph type="subTitle" idx="1"/>
          </p:nvPr>
        </p:nvSpPr>
        <p:spPr>
          <a:xfrm>
            <a:off x="333473" y="3386581"/>
            <a:ext cx="8477100" cy="10464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accent1"/>
              </a:buClr>
              <a:buSzPts val="2400"/>
              <a:buNone/>
              <a:defRPr sz="24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1" name="Google Shape;21;p3"/>
          <p:cNvSpPr/>
          <p:nvPr/>
        </p:nvSpPr>
        <p:spPr>
          <a:xfrm>
            <a:off x="263105" y="184421"/>
            <a:ext cx="8617800" cy="1761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itle Slide #3">
  <p:cSld name="1_Title Slide #2">
    <p:spTree>
      <p:nvGrpSpPr>
        <p:cNvPr id="1" name="Shape 22"/>
        <p:cNvGrpSpPr/>
        <p:nvPr/>
      </p:nvGrpSpPr>
      <p:grpSpPr>
        <a:xfrm>
          <a:off x="0" y="0"/>
          <a:ext cx="0" cy="0"/>
          <a:chOff x="0" y="0"/>
          <a:chExt cx="0" cy="0"/>
        </a:xfrm>
      </p:grpSpPr>
      <p:sp>
        <p:nvSpPr>
          <p:cNvPr id="23" name="Google Shape;23;p4"/>
          <p:cNvSpPr>
            <a:spLocks noGrp="1"/>
          </p:cNvSpPr>
          <p:nvPr>
            <p:ph type="pic" idx="2"/>
          </p:nvPr>
        </p:nvSpPr>
        <p:spPr>
          <a:xfrm>
            <a:off x="0" y="0"/>
            <a:ext cx="9144000" cy="1979700"/>
          </a:xfrm>
          <a:prstGeom prst="rect">
            <a:avLst/>
          </a:prstGeom>
          <a:solidFill>
            <a:schemeClr val="lt1"/>
          </a:solidFill>
          <a:ln>
            <a:noFill/>
          </a:ln>
        </p:spPr>
      </p:sp>
      <p:sp>
        <p:nvSpPr>
          <p:cNvPr id="24" name="Google Shape;24;p4"/>
          <p:cNvSpPr/>
          <p:nvPr/>
        </p:nvSpPr>
        <p:spPr>
          <a:xfrm>
            <a:off x="0" y="1854050"/>
            <a:ext cx="9144000" cy="3293400"/>
          </a:xfrm>
          <a:prstGeom prst="rect">
            <a:avLst/>
          </a:prstGeom>
          <a:gradFill>
            <a:gsLst>
              <a:gs pos="0">
                <a:srgbClr val="00309B"/>
              </a:gs>
              <a:gs pos="50000">
                <a:srgbClr val="0046DF"/>
              </a:gs>
              <a:gs pos="100000">
                <a:srgbClr val="0054FF"/>
              </a:gs>
            </a:gsLst>
            <a:lin ang="809933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5" name="Google Shape;25;p4"/>
          <p:cNvSpPr txBox="1">
            <a:spLocks noGrp="1"/>
          </p:cNvSpPr>
          <p:nvPr>
            <p:ph type="ctrTitle"/>
          </p:nvPr>
        </p:nvSpPr>
        <p:spPr>
          <a:xfrm>
            <a:off x="279083" y="1971496"/>
            <a:ext cx="8585700" cy="19866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5000"/>
              <a:buFont typeface="IBM Plex Sans SemiBold"/>
              <a:buNone/>
              <a:defRPr sz="50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6" name="Google Shape;26;p4"/>
          <p:cNvSpPr txBox="1">
            <a:spLocks noGrp="1"/>
          </p:cNvSpPr>
          <p:nvPr>
            <p:ph type="subTitle" idx="1"/>
          </p:nvPr>
        </p:nvSpPr>
        <p:spPr>
          <a:xfrm>
            <a:off x="279083" y="3891495"/>
            <a:ext cx="8585700" cy="539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lt1"/>
              </a:buClr>
              <a:buSzPts val="2400"/>
              <a:buNone/>
              <a:defRPr>
                <a:solidFill>
                  <a:schemeClr val="l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pic>
        <p:nvPicPr>
          <p:cNvPr id="27" name="Google Shape;27;p4" descr="ICPSR"/>
          <p:cNvPicPr preferRelativeResize="0"/>
          <p:nvPr/>
        </p:nvPicPr>
        <p:blipFill rotWithShape="1">
          <a:blip r:embed="rId2">
            <a:alphaModFix/>
          </a:blip>
          <a:srcRect/>
          <a:stretch/>
        </p:blipFill>
        <p:spPr>
          <a:xfrm>
            <a:off x="7742283" y="4754645"/>
            <a:ext cx="1256965" cy="26453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Authors">
  <p:cSld name="1_Inside Slide #1">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277935" y="183266"/>
            <a:ext cx="8643900" cy="9942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dk1"/>
              </a:buClr>
              <a:buSzPts val="3300"/>
              <a:buFont typeface="IBM Plex Sans SemiBold"/>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0" name="Google Shape;30;p5"/>
          <p:cNvSpPr>
            <a:spLocks noGrp="1"/>
          </p:cNvSpPr>
          <p:nvPr>
            <p:ph type="pic" idx="2"/>
          </p:nvPr>
        </p:nvSpPr>
        <p:spPr>
          <a:xfrm>
            <a:off x="785973" y="1056302"/>
            <a:ext cx="939300" cy="939300"/>
          </a:xfrm>
          <a:prstGeom prst="ellipse">
            <a:avLst/>
          </a:prstGeom>
          <a:noFill/>
          <a:ln w="9525" cap="flat" cmpd="sng">
            <a:solidFill>
              <a:srgbClr val="BFBFBF"/>
            </a:solidFill>
            <a:prstDash val="solid"/>
            <a:round/>
            <a:headEnd type="none" w="sm" len="sm"/>
            <a:tailEnd type="none" w="sm" len="sm"/>
          </a:ln>
        </p:spPr>
      </p:sp>
      <p:sp>
        <p:nvSpPr>
          <p:cNvPr id="31" name="Google Shape;31;p5"/>
          <p:cNvSpPr txBox="1">
            <a:spLocks noGrp="1"/>
          </p:cNvSpPr>
          <p:nvPr>
            <p:ph type="body" idx="1"/>
          </p:nvPr>
        </p:nvSpPr>
        <p:spPr>
          <a:xfrm>
            <a:off x="277935" y="2097881"/>
            <a:ext cx="1947900" cy="245400"/>
          </a:xfrm>
          <a:prstGeom prst="rect">
            <a:avLst/>
          </a:prstGeom>
          <a:noFill/>
          <a:ln>
            <a:noFill/>
          </a:ln>
        </p:spPr>
        <p:txBody>
          <a:bodyPr spcFirstLastPara="1" wrap="square" lIns="68575" tIns="34275" rIns="68575" bIns="34275" anchor="t" anchorCtr="0">
            <a:noAutofit/>
          </a:bodyPr>
          <a:lstStyle>
            <a:lvl1pPr marL="457200" lvl="0" indent="-228600" algn="ctr" rtl="0">
              <a:lnSpc>
                <a:spcPct val="90000"/>
              </a:lnSpc>
              <a:spcBef>
                <a:spcPts val="800"/>
              </a:spcBef>
              <a:spcAft>
                <a:spcPts val="0"/>
              </a:spcAft>
              <a:buClr>
                <a:schemeClr val="dk1"/>
              </a:buClr>
              <a:buSzPts val="1200"/>
              <a:buNone/>
              <a:defRPr sz="1200" b="1"/>
            </a:lvl1pPr>
            <a:lvl2pPr marL="914400" lvl="1" indent="-228600" algn="ctr" rtl="0">
              <a:lnSpc>
                <a:spcPct val="90000"/>
              </a:lnSpc>
              <a:spcBef>
                <a:spcPts val="400"/>
              </a:spcBef>
              <a:spcAft>
                <a:spcPts val="0"/>
              </a:spcAft>
              <a:buClr>
                <a:schemeClr val="dk1"/>
              </a:buClr>
              <a:buSzPts val="1200"/>
              <a:buNone/>
              <a:defRPr sz="1200" b="1"/>
            </a:lvl2pPr>
            <a:lvl3pPr marL="1371600" lvl="2" indent="-228600" algn="ctr" rtl="0">
              <a:lnSpc>
                <a:spcPct val="90000"/>
              </a:lnSpc>
              <a:spcBef>
                <a:spcPts val="400"/>
              </a:spcBef>
              <a:spcAft>
                <a:spcPts val="0"/>
              </a:spcAft>
              <a:buClr>
                <a:schemeClr val="dk1"/>
              </a:buClr>
              <a:buSzPts val="1200"/>
              <a:buNone/>
              <a:defRPr sz="1200" b="1"/>
            </a:lvl3pPr>
            <a:lvl4pPr marL="1828800" lvl="3" indent="-228600" algn="ctr" rtl="0">
              <a:lnSpc>
                <a:spcPct val="90000"/>
              </a:lnSpc>
              <a:spcBef>
                <a:spcPts val="400"/>
              </a:spcBef>
              <a:spcAft>
                <a:spcPts val="0"/>
              </a:spcAft>
              <a:buClr>
                <a:schemeClr val="dk1"/>
              </a:buClr>
              <a:buSzPts val="1200"/>
              <a:buNone/>
              <a:defRPr sz="1200" b="1"/>
            </a:lvl4pPr>
            <a:lvl5pPr marL="2286000" lvl="4" indent="-228600" algn="ctr" rtl="0">
              <a:lnSpc>
                <a:spcPct val="90000"/>
              </a:lnSpc>
              <a:spcBef>
                <a:spcPts val="400"/>
              </a:spcBef>
              <a:spcAft>
                <a:spcPts val="0"/>
              </a:spcAft>
              <a:buClr>
                <a:schemeClr val="dk1"/>
              </a:buClr>
              <a:buSzPts val="1200"/>
              <a:buNone/>
              <a:defRPr sz="1200" b="1"/>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32" name="Google Shape;32;p5"/>
          <p:cNvSpPr>
            <a:spLocks noGrp="1"/>
          </p:cNvSpPr>
          <p:nvPr>
            <p:ph type="pic" idx="3"/>
          </p:nvPr>
        </p:nvSpPr>
        <p:spPr>
          <a:xfrm>
            <a:off x="3018896" y="1056302"/>
            <a:ext cx="939300" cy="939300"/>
          </a:xfrm>
          <a:prstGeom prst="ellipse">
            <a:avLst/>
          </a:prstGeom>
          <a:noFill/>
          <a:ln w="9525" cap="flat" cmpd="sng">
            <a:solidFill>
              <a:srgbClr val="BFBFBF"/>
            </a:solidFill>
            <a:prstDash val="solid"/>
            <a:round/>
            <a:headEnd type="none" w="sm" len="sm"/>
            <a:tailEnd type="none" w="sm" len="sm"/>
          </a:ln>
        </p:spPr>
      </p:sp>
      <p:sp>
        <p:nvSpPr>
          <p:cNvPr id="33" name="Google Shape;33;p5"/>
          <p:cNvSpPr txBox="1">
            <a:spLocks noGrp="1"/>
          </p:cNvSpPr>
          <p:nvPr>
            <p:ph type="body" idx="4"/>
          </p:nvPr>
        </p:nvSpPr>
        <p:spPr>
          <a:xfrm>
            <a:off x="2514690" y="2097881"/>
            <a:ext cx="1947900" cy="245400"/>
          </a:xfrm>
          <a:prstGeom prst="rect">
            <a:avLst/>
          </a:prstGeom>
          <a:noFill/>
          <a:ln>
            <a:noFill/>
          </a:ln>
        </p:spPr>
        <p:txBody>
          <a:bodyPr spcFirstLastPara="1" wrap="square" lIns="68575" tIns="34275" rIns="68575" bIns="34275" anchor="t" anchorCtr="0">
            <a:noAutofit/>
          </a:bodyPr>
          <a:lstStyle>
            <a:lvl1pPr marL="457200" lvl="0" indent="-228600" algn="ctr" rtl="0">
              <a:lnSpc>
                <a:spcPct val="90000"/>
              </a:lnSpc>
              <a:spcBef>
                <a:spcPts val="800"/>
              </a:spcBef>
              <a:spcAft>
                <a:spcPts val="0"/>
              </a:spcAft>
              <a:buClr>
                <a:schemeClr val="dk1"/>
              </a:buClr>
              <a:buSzPts val="1200"/>
              <a:buNone/>
              <a:defRPr sz="1200" b="1"/>
            </a:lvl1pPr>
            <a:lvl2pPr marL="914400" lvl="1" indent="-228600" algn="ctr" rtl="0">
              <a:lnSpc>
                <a:spcPct val="90000"/>
              </a:lnSpc>
              <a:spcBef>
                <a:spcPts val="400"/>
              </a:spcBef>
              <a:spcAft>
                <a:spcPts val="0"/>
              </a:spcAft>
              <a:buClr>
                <a:schemeClr val="dk1"/>
              </a:buClr>
              <a:buSzPts val="1200"/>
              <a:buNone/>
              <a:defRPr sz="1200" b="1"/>
            </a:lvl2pPr>
            <a:lvl3pPr marL="1371600" lvl="2" indent="-228600" algn="ctr" rtl="0">
              <a:lnSpc>
                <a:spcPct val="90000"/>
              </a:lnSpc>
              <a:spcBef>
                <a:spcPts val="400"/>
              </a:spcBef>
              <a:spcAft>
                <a:spcPts val="0"/>
              </a:spcAft>
              <a:buClr>
                <a:schemeClr val="dk1"/>
              </a:buClr>
              <a:buSzPts val="1200"/>
              <a:buNone/>
              <a:defRPr sz="1200" b="1"/>
            </a:lvl3pPr>
            <a:lvl4pPr marL="1828800" lvl="3" indent="-228600" algn="ctr" rtl="0">
              <a:lnSpc>
                <a:spcPct val="90000"/>
              </a:lnSpc>
              <a:spcBef>
                <a:spcPts val="400"/>
              </a:spcBef>
              <a:spcAft>
                <a:spcPts val="0"/>
              </a:spcAft>
              <a:buClr>
                <a:schemeClr val="dk1"/>
              </a:buClr>
              <a:buSzPts val="1200"/>
              <a:buNone/>
              <a:defRPr sz="1200" b="1"/>
            </a:lvl4pPr>
            <a:lvl5pPr marL="2286000" lvl="4" indent="-228600" algn="ctr" rtl="0">
              <a:lnSpc>
                <a:spcPct val="90000"/>
              </a:lnSpc>
              <a:spcBef>
                <a:spcPts val="400"/>
              </a:spcBef>
              <a:spcAft>
                <a:spcPts val="0"/>
              </a:spcAft>
              <a:buClr>
                <a:schemeClr val="dk1"/>
              </a:buClr>
              <a:buSzPts val="1200"/>
              <a:buNone/>
              <a:defRPr sz="1200" b="1"/>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34" name="Google Shape;34;p5"/>
          <p:cNvSpPr>
            <a:spLocks noGrp="1"/>
          </p:cNvSpPr>
          <p:nvPr>
            <p:ph type="pic" idx="5"/>
          </p:nvPr>
        </p:nvSpPr>
        <p:spPr>
          <a:xfrm>
            <a:off x="5251820" y="1056302"/>
            <a:ext cx="939300" cy="939300"/>
          </a:xfrm>
          <a:prstGeom prst="ellipse">
            <a:avLst/>
          </a:prstGeom>
          <a:noFill/>
          <a:ln w="9525" cap="flat" cmpd="sng">
            <a:solidFill>
              <a:srgbClr val="BFBFBF"/>
            </a:solidFill>
            <a:prstDash val="solid"/>
            <a:round/>
            <a:headEnd type="none" w="sm" len="sm"/>
            <a:tailEnd type="none" w="sm" len="sm"/>
          </a:ln>
        </p:spPr>
      </p:sp>
      <p:sp>
        <p:nvSpPr>
          <p:cNvPr id="35" name="Google Shape;35;p5"/>
          <p:cNvSpPr txBox="1">
            <a:spLocks noGrp="1"/>
          </p:cNvSpPr>
          <p:nvPr>
            <p:ph type="body" idx="6"/>
          </p:nvPr>
        </p:nvSpPr>
        <p:spPr>
          <a:xfrm>
            <a:off x="4751445" y="2097881"/>
            <a:ext cx="1945800" cy="245400"/>
          </a:xfrm>
          <a:prstGeom prst="rect">
            <a:avLst/>
          </a:prstGeom>
          <a:noFill/>
          <a:ln>
            <a:noFill/>
          </a:ln>
        </p:spPr>
        <p:txBody>
          <a:bodyPr spcFirstLastPara="1" wrap="square" lIns="68575" tIns="34275" rIns="68575" bIns="34275" anchor="t" anchorCtr="0">
            <a:noAutofit/>
          </a:bodyPr>
          <a:lstStyle>
            <a:lvl1pPr marL="457200" lvl="0" indent="-228600" algn="ctr" rtl="0">
              <a:lnSpc>
                <a:spcPct val="90000"/>
              </a:lnSpc>
              <a:spcBef>
                <a:spcPts val="800"/>
              </a:spcBef>
              <a:spcAft>
                <a:spcPts val="0"/>
              </a:spcAft>
              <a:buClr>
                <a:schemeClr val="dk1"/>
              </a:buClr>
              <a:buSzPts val="1200"/>
              <a:buNone/>
              <a:defRPr sz="1200" b="1"/>
            </a:lvl1pPr>
            <a:lvl2pPr marL="914400" lvl="1" indent="-228600" algn="ctr" rtl="0">
              <a:lnSpc>
                <a:spcPct val="90000"/>
              </a:lnSpc>
              <a:spcBef>
                <a:spcPts val="400"/>
              </a:spcBef>
              <a:spcAft>
                <a:spcPts val="0"/>
              </a:spcAft>
              <a:buClr>
                <a:schemeClr val="dk1"/>
              </a:buClr>
              <a:buSzPts val="1200"/>
              <a:buNone/>
              <a:defRPr sz="1200" b="1"/>
            </a:lvl2pPr>
            <a:lvl3pPr marL="1371600" lvl="2" indent="-228600" algn="ctr" rtl="0">
              <a:lnSpc>
                <a:spcPct val="90000"/>
              </a:lnSpc>
              <a:spcBef>
                <a:spcPts val="400"/>
              </a:spcBef>
              <a:spcAft>
                <a:spcPts val="0"/>
              </a:spcAft>
              <a:buClr>
                <a:schemeClr val="dk1"/>
              </a:buClr>
              <a:buSzPts val="1200"/>
              <a:buNone/>
              <a:defRPr sz="1200" b="1"/>
            </a:lvl3pPr>
            <a:lvl4pPr marL="1828800" lvl="3" indent="-228600" algn="ctr" rtl="0">
              <a:lnSpc>
                <a:spcPct val="90000"/>
              </a:lnSpc>
              <a:spcBef>
                <a:spcPts val="400"/>
              </a:spcBef>
              <a:spcAft>
                <a:spcPts val="0"/>
              </a:spcAft>
              <a:buClr>
                <a:schemeClr val="dk1"/>
              </a:buClr>
              <a:buSzPts val="1200"/>
              <a:buNone/>
              <a:defRPr sz="1200" b="1"/>
            </a:lvl4pPr>
            <a:lvl5pPr marL="2286000" lvl="4" indent="-228600" algn="ctr" rtl="0">
              <a:lnSpc>
                <a:spcPct val="90000"/>
              </a:lnSpc>
              <a:spcBef>
                <a:spcPts val="400"/>
              </a:spcBef>
              <a:spcAft>
                <a:spcPts val="0"/>
              </a:spcAft>
              <a:buClr>
                <a:schemeClr val="dk1"/>
              </a:buClr>
              <a:buSzPts val="1200"/>
              <a:buNone/>
              <a:defRPr sz="1200" b="1"/>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36" name="Google Shape;36;p5"/>
          <p:cNvSpPr>
            <a:spLocks noGrp="1"/>
          </p:cNvSpPr>
          <p:nvPr>
            <p:ph type="pic" idx="7"/>
          </p:nvPr>
        </p:nvSpPr>
        <p:spPr>
          <a:xfrm>
            <a:off x="7484742" y="1056302"/>
            <a:ext cx="939300" cy="939300"/>
          </a:xfrm>
          <a:prstGeom prst="ellipse">
            <a:avLst/>
          </a:prstGeom>
          <a:noFill/>
          <a:ln w="9525" cap="flat" cmpd="sng">
            <a:solidFill>
              <a:srgbClr val="BFBFBF"/>
            </a:solidFill>
            <a:prstDash val="solid"/>
            <a:round/>
            <a:headEnd type="none" w="sm" len="sm"/>
            <a:tailEnd type="none" w="sm" len="sm"/>
          </a:ln>
        </p:spPr>
      </p:sp>
      <p:sp>
        <p:nvSpPr>
          <p:cNvPr id="37" name="Google Shape;37;p5"/>
          <p:cNvSpPr txBox="1">
            <a:spLocks noGrp="1"/>
          </p:cNvSpPr>
          <p:nvPr>
            <p:ph type="body" idx="8"/>
          </p:nvPr>
        </p:nvSpPr>
        <p:spPr>
          <a:xfrm>
            <a:off x="6986162" y="2097881"/>
            <a:ext cx="1945800" cy="245400"/>
          </a:xfrm>
          <a:prstGeom prst="rect">
            <a:avLst/>
          </a:prstGeom>
          <a:noFill/>
          <a:ln>
            <a:noFill/>
          </a:ln>
        </p:spPr>
        <p:txBody>
          <a:bodyPr spcFirstLastPara="1" wrap="square" lIns="68575" tIns="34275" rIns="68575" bIns="34275" anchor="t" anchorCtr="0">
            <a:noAutofit/>
          </a:bodyPr>
          <a:lstStyle>
            <a:lvl1pPr marL="457200" lvl="0" indent="-228600" algn="ctr" rtl="0">
              <a:lnSpc>
                <a:spcPct val="90000"/>
              </a:lnSpc>
              <a:spcBef>
                <a:spcPts val="800"/>
              </a:spcBef>
              <a:spcAft>
                <a:spcPts val="0"/>
              </a:spcAft>
              <a:buClr>
                <a:schemeClr val="dk1"/>
              </a:buClr>
              <a:buSzPts val="1200"/>
              <a:buNone/>
              <a:defRPr sz="1200" b="1"/>
            </a:lvl1pPr>
            <a:lvl2pPr marL="914400" lvl="1" indent="-228600" algn="ctr" rtl="0">
              <a:lnSpc>
                <a:spcPct val="90000"/>
              </a:lnSpc>
              <a:spcBef>
                <a:spcPts val="400"/>
              </a:spcBef>
              <a:spcAft>
                <a:spcPts val="0"/>
              </a:spcAft>
              <a:buClr>
                <a:schemeClr val="dk1"/>
              </a:buClr>
              <a:buSzPts val="1200"/>
              <a:buNone/>
              <a:defRPr sz="1200" b="1"/>
            </a:lvl2pPr>
            <a:lvl3pPr marL="1371600" lvl="2" indent="-228600" algn="ctr" rtl="0">
              <a:lnSpc>
                <a:spcPct val="90000"/>
              </a:lnSpc>
              <a:spcBef>
                <a:spcPts val="400"/>
              </a:spcBef>
              <a:spcAft>
                <a:spcPts val="0"/>
              </a:spcAft>
              <a:buClr>
                <a:schemeClr val="dk1"/>
              </a:buClr>
              <a:buSzPts val="1200"/>
              <a:buNone/>
              <a:defRPr sz="1200" b="1"/>
            </a:lvl3pPr>
            <a:lvl4pPr marL="1828800" lvl="3" indent="-228600" algn="ctr" rtl="0">
              <a:lnSpc>
                <a:spcPct val="90000"/>
              </a:lnSpc>
              <a:spcBef>
                <a:spcPts val="400"/>
              </a:spcBef>
              <a:spcAft>
                <a:spcPts val="0"/>
              </a:spcAft>
              <a:buClr>
                <a:schemeClr val="dk1"/>
              </a:buClr>
              <a:buSzPts val="1200"/>
              <a:buNone/>
              <a:defRPr sz="1200" b="1"/>
            </a:lvl4pPr>
            <a:lvl5pPr marL="2286000" lvl="4" indent="-228600" algn="ctr" rtl="0">
              <a:lnSpc>
                <a:spcPct val="90000"/>
              </a:lnSpc>
              <a:spcBef>
                <a:spcPts val="400"/>
              </a:spcBef>
              <a:spcAft>
                <a:spcPts val="0"/>
              </a:spcAft>
              <a:buClr>
                <a:schemeClr val="dk1"/>
              </a:buClr>
              <a:buSzPts val="1200"/>
              <a:buNone/>
              <a:defRPr sz="1200" b="1"/>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pic>
        <p:nvPicPr>
          <p:cNvPr id="38" name="Google Shape;38;p5"/>
          <p:cNvPicPr preferRelativeResize="0"/>
          <p:nvPr/>
        </p:nvPicPr>
        <p:blipFill rotWithShape="1">
          <a:blip r:embed="rId2">
            <a:alphaModFix/>
          </a:blip>
          <a:srcRect/>
          <a:stretch/>
        </p:blipFill>
        <p:spPr>
          <a:xfrm>
            <a:off x="277935" y="4804102"/>
            <a:ext cx="905773" cy="190622"/>
          </a:xfrm>
          <a:prstGeom prst="rect">
            <a:avLst/>
          </a:prstGeom>
          <a:noFill/>
          <a:ln>
            <a:noFill/>
          </a:ln>
        </p:spPr>
      </p:pic>
      <p:sp>
        <p:nvSpPr>
          <p:cNvPr id="39" name="Google Shape;39;p5"/>
          <p:cNvSpPr txBox="1">
            <a:spLocks noGrp="1"/>
          </p:cNvSpPr>
          <p:nvPr>
            <p:ph type="subTitle" idx="9"/>
          </p:nvPr>
        </p:nvSpPr>
        <p:spPr>
          <a:xfrm>
            <a:off x="277300" y="2587576"/>
            <a:ext cx="1947900" cy="1921200"/>
          </a:xfrm>
          <a:prstGeom prst="rect">
            <a:avLst/>
          </a:prstGeom>
          <a:gradFill>
            <a:gsLst>
              <a:gs pos="0">
                <a:srgbClr val="D8D8D8"/>
              </a:gs>
              <a:gs pos="100000">
                <a:schemeClr val="lt1"/>
              </a:gs>
            </a:gsLst>
            <a:path path="circle">
              <a:fillToRect l="100000" t="100000"/>
            </a:path>
            <a:tileRect r="-100000" b="-100000"/>
          </a:gradFill>
          <a:ln>
            <a:noFill/>
          </a:ln>
        </p:spPr>
        <p:txBody>
          <a:bodyPr spcFirstLastPara="1" wrap="square" lIns="68575" tIns="34275" rIns="68575" bIns="34275" anchor="t" anchorCtr="0">
            <a:noAutofit/>
          </a:bodyPr>
          <a:lstStyle>
            <a:lvl1pPr lvl="0" algn="ctr" rtl="0">
              <a:spcBef>
                <a:spcPts val="800"/>
              </a:spcBef>
              <a:spcAft>
                <a:spcPts val="0"/>
              </a:spcAft>
              <a:buSzPts val="1800"/>
              <a:buNone/>
              <a:defRPr sz="18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
        <p:nvSpPr>
          <p:cNvPr id="40" name="Google Shape;40;p5"/>
          <p:cNvSpPr txBox="1">
            <a:spLocks noGrp="1"/>
          </p:cNvSpPr>
          <p:nvPr>
            <p:ph type="subTitle" idx="13"/>
          </p:nvPr>
        </p:nvSpPr>
        <p:spPr>
          <a:xfrm>
            <a:off x="2512450" y="2587576"/>
            <a:ext cx="1947900" cy="1921200"/>
          </a:xfrm>
          <a:prstGeom prst="rect">
            <a:avLst/>
          </a:prstGeom>
          <a:gradFill>
            <a:gsLst>
              <a:gs pos="0">
                <a:srgbClr val="D8D8D8"/>
              </a:gs>
              <a:gs pos="100000">
                <a:schemeClr val="lt1"/>
              </a:gs>
            </a:gsLst>
            <a:path path="circle">
              <a:fillToRect l="100000" t="100000"/>
            </a:path>
            <a:tileRect r="-100000" b="-100000"/>
          </a:gradFill>
          <a:ln>
            <a:noFill/>
          </a:ln>
        </p:spPr>
        <p:txBody>
          <a:bodyPr spcFirstLastPara="1" wrap="square" lIns="68575" tIns="34275" rIns="68575" bIns="34275" anchor="t" anchorCtr="0">
            <a:noAutofit/>
          </a:bodyPr>
          <a:lstStyle>
            <a:lvl1pPr lvl="0" algn="ctr" rtl="0">
              <a:spcBef>
                <a:spcPts val="800"/>
              </a:spcBef>
              <a:spcAft>
                <a:spcPts val="0"/>
              </a:spcAft>
              <a:buSzPts val="1800"/>
              <a:buNone/>
              <a:defRPr sz="18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
        <p:nvSpPr>
          <p:cNvPr id="41" name="Google Shape;41;p5"/>
          <p:cNvSpPr txBox="1">
            <a:spLocks noGrp="1"/>
          </p:cNvSpPr>
          <p:nvPr>
            <p:ph type="subTitle" idx="14"/>
          </p:nvPr>
        </p:nvSpPr>
        <p:spPr>
          <a:xfrm>
            <a:off x="4749300" y="2587576"/>
            <a:ext cx="1947900" cy="1921200"/>
          </a:xfrm>
          <a:prstGeom prst="rect">
            <a:avLst/>
          </a:prstGeom>
          <a:gradFill>
            <a:gsLst>
              <a:gs pos="0">
                <a:srgbClr val="D8D8D8"/>
              </a:gs>
              <a:gs pos="100000">
                <a:schemeClr val="lt1"/>
              </a:gs>
            </a:gsLst>
            <a:path path="circle">
              <a:fillToRect l="100000" t="100000"/>
            </a:path>
            <a:tileRect r="-100000" b="-100000"/>
          </a:gradFill>
          <a:ln>
            <a:noFill/>
          </a:ln>
        </p:spPr>
        <p:txBody>
          <a:bodyPr spcFirstLastPara="1" wrap="square" lIns="68575" tIns="34275" rIns="68575" bIns="34275" anchor="t" anchorCtr="0">
            <a:noAutofit/>
          </a:bodyPr>
          <a:lstStyle>
            <a:lvl1pPr lvl="0" algn="ctr" rtl="0">
              <a:spcBef>
                <a:spcPts val="800"/>
              </a:spcBef>
              <a:spcAft>
                <a:spcPts val="0"/>
              </a:spcAft>
              <a:buSzPts val="1800"/>
              <a:buNone/>
              <a:defRPr sz="18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
        <p:nvSpPr>
          <p:cNvPr id="42" name="Google Shape;42;p5"/>
          <p:cNvSpPr txBox="1">
            <a:spLocks noGrp="1"/>
          </p:cNvSpPr>
          <p:nvPr>
            <p:ph type="subTitle" idx="15"/>
          </p:nvPr>
        </p:nvSpPr>
        <p:spPr>
          <a:xfrm>
            <a:off x="6984000" y="2587576"/>
            <a:ext cx="1947900" cy="1921200"/>
          </a:xfrm>
          <a:prstGeom prst="rect">
            <a:avLst/>
          </a:prstGeom>
          <a:gradFill>
            <a:gsLst>
              <a:gs pos="0">
                <a:srgbClr val="D8D8D8"/>
              </a:gs>
              <a:gs pos="100000">
                <a:schemeClr val="lt1"/>
              </a:gs>
            </a:gsLst>
            <a:path path="circle">
              <a:fillToRect l="100000" t="100000"/>
            </a:path>
            <a:tileRect r="-100000" b="-100000"/>
          </a:gradFill>
          <a:ln>
            <a:noFill/>
          </a:ln>
        </p:spPr>
        <p:txBody>
          <a:bodyPr spcFirstLastPara="1" wrap="square" lIns="68575" tIns="34275" rIns="68575" bIns="34275" anchor="t" anchorCtr="0">
            <a:noAutofit/>
          </a:bodyPr>
          <a:lstStyle>
            <a:lvl1pPr lvl="0" algn="ctr" rtl="0">
              <a:spcBef>
                <a:spcPts val="800"/>
              </a:spcBef>
              <a:spcAft>
                <a:spcPts val="0"/>
              </a:spcAft>
              <a:buSzPts val="1800"/>
              <a:buNone/>
              <a:defRPr sz="18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side Slide #1" type="obj">
  <p:cSld name="OBJECT">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5" name="Google Shape;45;p6"/>
          <p:cNvSpPr txBox="1">
            <a:spLocks noGrp="1"/>
          </p:cNvSpPr>
          <p:nvPr>
            <p:ph type="body" idx="1"/>
          </p:nvPr>
        </p:nvSpPr>
        <p:spPr>
          <a:xfrm>
            <a:off x="433478" y="1261613"/>
            <a:ext cx="8488500" cy="3422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3_Section Start #1">
  <p:cSld name="Section Start #1">
    <p:spTree>
      <p:nvGrpSpPr>
        <p:cNvPr id="1" name="Shape 46"/>
        <p:cNvGrpSpPr/>
        <p:nvPr/>
      </p:nvGrpSpPr>
      <p:grpSpPr>
        <a:xfrm>
          <a:off x="0" y="0"/>
          <a:ext cx="0" cy="0"/>
          <a:chOff x="0" y="0"/>
          <a:chExt cx="0" cy="0"/>
        </a:xfrm>
      </p:grpSpPr>
      <p:sp>
        <p:nvSpPr>
          <p:cNvPr id="47" name="Google Shape;47;p7"/>
          <p:cNvSpPr/>
          <p:nvPr/>
        </p:nvSpPr>
        <p:spPr>
          <a:xfrm rot="10800000" flipH="1">
            <a:off x="433633" y="431223"/>
            <a:ext cx="8276700" cy="4281000"/>
          </a:xfrm>
          <a:prstGeom prst="rect">
            <a:avLst/>
          </a:prstGeom>
          <a:gradFill>
            <a:gsLst>
              <a:gs pos="0">
                <a:srgbClr val="00309B"/>
              </a:gs>
              <a:gs pos="50000">
                <a:srgbClr val="0046DF"/>
              </a:gs>
              <a:gs pos="100000">
                <a:srgbClr val="0054FF"/>
              </a:gs>
            </a:gsLst>
            <a:lin ang="81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48" name="Google Shape;48;p7"/>
          <p:cNvSpPr txBox="1">
            <a:spLocks noGrp="1"/>
          </p:cNvSpPr>
          <p:nvPr>
            <p:ph type="title"/>
          </p:nvPr>
        </p:nvSpPr>
        <p:spPr>
          <a:xfrm>
            <a:off x="783604" y="933254"/>
            <a:ext cx="7576800" cy="35403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0"/>
              </a:spcBef>
              <a:spcAft>
                <a:spcPts val="0"/>
              </a:spcAft>
              <a:buClr>
                <a:schemeClr val="lt1"/>
              </a:buClr>
              <a:buSzPts val="4500"/>
              <a:buFont typeface="IBM Plex Sans SemiBold"/>
              <a:buNone/>
              <a:defRPr sz="45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9" name="Google Shape;49;p7"/>
          <p:cNvSpPr/>
          <p:nvPr/>
        </p:nvSpPr>
        <p:spPr>
          <a:xfrm rot="10800000">
            <a:off x="3950513" y="611685"/>
            <a:ext cx="1242900" cy="61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6_End Slide #2">
  <p:cSld name="6_End Slide #2">
    <p:spTree>
      <p:nvGrpSpPr>
        <p:cNvPr id="1" name="Shape 50"/>
        <p:cNvGrpSpPr/>
        <p:nvPr/>
      </p:nvGrpSpPr>
      <p:grpSpPr>
        <a:xfrm>
          <a:off x="0" y="0"/>
          <a:ext cx="0" cy="0"/>
          <a:chOff x="0" y="0"/>
          <a:chExt cx="0" cy="0"/>
        </a:xfrm>
      </p:grpSpPr>
      <p:sp>
        <p:nvSpPr>
          <p:cNvPr id="51" name="Google Shape;51;p8"/>
          <p:cNvSpPr/>
          <p:nvPr/>
        </p:nvSpPr>
        <p:spPr>
          <a:xfrm>
            <a:off x="0" y="1"/>
            <a:ext cx="3429000" cy="5143500"/>
          </a:xfrm>
          <a:prstGeom prst="rect">
            <a:avLst/>
          </a:prstGeom>
          <a:gradFill>
            <a:gsLst>
              <a:gs pos="0">
                <a:srgbClr val="00309B"/>
              </a:gs>
              <a:gs pos="50000">
                <a:srgbClr val="0046DF"/>
              </a:gs>
              <a:gs pos="100000">
                <a:srgbClr val="0054FF"/>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2" name="Google Shape;52;p8"/>
          <p:cNvSpPr txBox="1">
            <a:spLocks noGrp="1"/>
          </p:cNvSpPr>
          <p:nvPr>
            <p:ph type="subTitle" idx="1"/>
          </p:nvPr>
        </p:nvSpPr>
        <p:spPr>
          <a:xfrm>
            <a:off x="3768728" y="1095865"/>
            <a:ext cx="4927500" cy="3211800"/>
          </a:xfrm>
          <a:prstGeom prst="rect">
            <a:avLst/>
          </a:prstGeom>
          <a:noFill/>
          <a:ln>
            <a:noFill/>
          </a:ln>
        </p:spPr>
        <p:txBody>
          <a:bodyPr spcFirstLastPara="1" wrap="square" lIns="68575" tIns="34275" rIns="68575" bIns="34275" anchor="t" anchorCtr="0">
            <a:noAutofit/>
          </a:bodyPr>
          <a:lstStyle>
            <a:lvl1pPr lvl="0" algn="l">
              <a:lnSpc>
                <a:spcPct val="90000"/>
              </a:lnSpc>
              <a:spcBef>
                <a:spcPts val="800"/>
              </a:spcBef>
              <a:spcAft>
                <a:spcPts val="0"/>
              </a:spcAft>
              <a:buClr>
                <a:schemeClr val="dk1"/>
              </a:buClr>
              <a:buSzPts val="2400"/>
              <a:buNone/>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pic>
        <p:nvPicPr>
          <p:cNvPr id="53" name="Google Shape;53;p8"/>
          <p:cNvPicPr preferRelativeResize="0"/>
          <p:nvPr/>
        </p:nvPicPr>
        <p:blipFill rotWithShape="1">
          <a:blip r:embed="rId2">
            <a:alphaModFix/>
          </a:blip>
          <a:srcRect/>
          <a:stretch/>
        </p:blipFill>
        <p:spPr>
          <a:xfrm>
            <a:off x="7854884" y="4817345"/>
            <a:ext cx="1110851" cy="203303"/>
          </a:xfrm>
          <a:prstGeom prst="rect">
            <a:avLst/>
          </a:prstGeom>
          <a:noFill/>
          <a:ln>
            <a:noFill/>
          </a:ln>
        </p:spPr>
      </p:pic>
      <p:sp>
        <p:nvSpPr>
          <p:cNvPr id="54" name="Google Shape;54;p8"/>
          <p:cNvSpPr/>
          <p:nvPr/>
        </p:nvSpPr>
        <p:spPr>
          <a:xfrm>
            <a:off x="0" y="3103774"/>
            <a:ext cx="3429000" cy="2039700"/>
          </a:xfrm>
          <a:prstGeom prst="rect">
            <a:avLst/>
          </a:prstGeom>
          <a:gradFill>
            <a:gsLst>
              <a:gs pos="0">
                <a:srgbClr val="00309B"/>
              </a:gs>
              <a:gs pos="50000">
                <a:srgbClr val="0046DF"/>
              </a:gs>
              <a:gs pos="100000">
                <a:srgbClr val="0054FF">
                  <a:alpha val="40784"/>
                </a:srgbClr>
              </a:gs>
            </a:gsLst>
            <a:lin ang="162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5" name="Google Shape;55;p8"/>
          <p:cNvSpPr/>
          <p:nvPr/>
        </p:nvSpPr>
        <p:spPr>
          <a:xfrm>
            <a:off x="509409" y="1663352"/>
            <a:ext cx="2587200" cy="2644200"/>
          </a:xfrm>
          <a:prstGeom prst="ellipse">
            <a:avLst/>
          </a:prstGeom>
          <a:gradFill>
            <a:gsLst>
              <a:gs pos="0">
                <a:srgbClr val="00309B">
                  <a:alpha val="56078"/>
                </a:srgbClr>
              </a:gs>
              <a:gs pos="50000">
                <a:srgbClr val="0046DF">
                  <a:alpha val="50980"/>
                </a:srgbClr>
              </a:gs>
              <a:gs pos="99000">
                <a:srgbClr val="0054FF">
                  <a:alpha val="49803"/>
                </a:srgbClr>
              </a:gs>
              <a:gs pos="100000">
                <a:srgbClr val="0054FF">
                  <a:alpha val="49803"/>
                </a:srgbClr>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6" name="Google Shape;56;p8"/>
          <p:cNvSpPr txBox="1">
            <a:spLocks noGrp="1"/>
          </p:cNvSpPr>
          <p:nvPr>
            <p:ph type="ctrTitle"/>
          </p:nvPr>
        </p:nvSpPr>
        <p:spPr>
          <a:xfrm>
            <a:off x="0" y="186108"/>
            <a:ext cx="3429000" cy="2214000"/>
          </a:xfrm>
          <a:prstGeom prst="rect">
            <a:avLst/>
          </a:prstGeom>
          <a:noFill/>
          <a:ln>
            <a:noFill/>
          </a:ln>
        </p:spPr>
        <p:txBody>
          <a:bodyPr spcFirstLastPara="1" wrap="square" lIns="68575" tIns="34275" rIns="68575" bIns="34275" anchor="ctr" anchorCtr="0">
            <a:spAutoFit/>
          </a:bodyPr>
          <a:lstStyle>
            <a:lvl1pPr lvl="0" algn="ctr">
              <a:lnSpc>
                <a:spcPct val="90000"/>
              </a:lnSpc>
              <a:spcBef>
                <a:spcPts val="0"/>
              </a:spcBef>
              <a:spcAft>
                <a:spcPts val="0"/>
              </a:spcAft>
              <a:buClr>
                <a:schemeClr val="lt1"/>
              </a:buClr>
              <a:buSzPts val="5000"/>
              <a:buFont typeface="IBM Plex Sans SemiBold"/>
              <a:buNone/>
              <a:defRPr sz="50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7" name="Google Shape;57;p8"/>
          <p:cNvSpPr/>
          <p:nvPr/>
        </p:nvSpPr>
        <p:spPr>
          <a:xfrm>
            <a:off x="394583" y="3640324"/>
            <a:ext cx="1062000" cy="1085400"/>
          </a:xfrm>
          <a:prstGeom prst="ellipse">
            <a:avLst/>
          </a:prstGeom>
          <a:gradFill>
            <a:gsLst>
              <a:gs pos="0">
                <a:srgbClr val="00309B">
                  <a:alpha val="56078"/>
                </a:srgbClr>
              </a:gs>
              <a:gs pos="50000">
                <a:srgbClr val="0046DF">
                  <a:alpha val="50980"/>
                </a:srgbClr>
              </a:gs>
              <a:gs pos="99000">
                <a:srgbClr val="0054FF">
                  <a:alpha val="49803"/>
                </a:srgbClr>
              </a:gs>
              <a:gs pos="100000">
                <a:srgbClr val="0054FF">
                  <a:alpha val="49803"/>
                </a:srgbClr>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58" name="Google Shape;58;p8"/>
          <p:cNvPicPr preferRelativeResize="0"/>
          <p:nvPr/>
        </p:nvPicPr>
        <p:blipFill rotWithShape="1">
          <a:blip r:embed="rId3">
            <a:alphaModFix/>
          </a:blip>
          <a:srcRect/>
          <a:stretch/>
        </p:blipFill>
        <p:spPr>
          <a:xfrm>
            <a:off x="7708769" y="4744040"/>
            <a:ext cx="1256967" cy="264531"/>
          </a:xfrm>
          <a:prstGeom prst="rect">
            <a:avLst/>
          </a:prstGeom>
          <a:noFill/>
          <a:ln>
            <a:noFill/>
          </a:ln>
        </p:spPr>
      </p:pic>
      <p:cxnSp>
        <p:nvCxnSpPr>
          <p:cNvPr id="59" name="Google Shape;59;p8"/>
          <p:cNvCxnSpPr/>
          <p:nvPr/>
        </p:nvCxnSpPr>
        <p:spPr>
          <a:xfrm>
            <a:off x="3555724" y="764359"/>
            <a:ext cx="5409900"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5_End Slide">
  <p:cSld name="5_End Slide">
    <p:spTree>
      <p:nvGrpSpPr>
        <p:cNvPr id="1" name="Shape 60"/>
        <p:cNvGrpSpPr/>
        <p:nvPr/>
      </p:nvGrpSpPr>
      <p:grpSpPr>
        <a:xfrm>
          <a:off x="0" y="0"/>
          <a:ext cx="0" cy="0"/>
          <a:chOff x="0" y="0"/>
          <a:chExt cx="0" cy="0"/>
        </a:xfrm>
      </p:grpSpPr>
      <p:sp>
        <p:nvSpPr>
          <p:cNvPr id="61" name="Google Shape;61;p9"/>
          <p:cNvSpPr/>
          <p:nvPr/>
        </p:nvSpPr>
        <p:spPr>
          <a:xfrm>
            <a:off x="7070" y="4673338"/>
            <a:ext cx="9144000" cy="470100"/>
          </a:xfrm>
          <a:prstGeom prst="rect">
            <a:avLst/>
          </a:prstGeom>
          <a:gradFill>
            <a:gsLst>
              <a:gs pos="0">
                <a:srgbClr val="00309B"/>
              </a:gs>
              <a:gs pos="50000">
                <a:srgbClr val="0046DF"/>
              </a:gs>
              <a:gs pos="100000">
                <a:srgbClr val="0054FF"/>
              </a:gs>
            </a:gsLst>
            <a:lin ang="102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2" name="Google Shape;62;p9"/>
          <p:cNvSpPr/>
          <p:nvPr/>
        </p:nvSpPr>
        <p:spPr>
          <a:xfrm>
            <a:off x="0" y="1"/>
            <a:ext cx="9144000" cy="728100"/>
          </a:xfrm>
          <a:prstGeom prst="rect">
            <a:avLst/>
          </a:prstGeom>
          <a:gradFill>
            <a:gsLst>
              <a:gs pos="0">
                <a:srgbClr val="00309B"/>
              </a:gs>
              <a:gs pos="50000">
                <a:srgbClr val="0046DF"/>
              </a:gs>
              <a:gs pos="100000">
                <a:srgbClr val="0054FF"/>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3" name="Google Shape;63;p9"/>
          <p:cNvSpPr txBox="1">
            <a:spLocks noGrp="1"/>
          </p:cNvSpPr>
          <p:nvPr>
            <p:ph type="ctrTitle"/>
          </p:nvPr>
        </p:nvSpPr>
        <p:spPr>
          <a:xfrm>
            <a:off x="402996" y="840013"/>
            <a:ext cx="8293200" cy="12090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dk2"/>
              </a:buClr>
              <a:buSzPts val="4500"/>
              <a:buFont typeface="IBM Plex Sans SemiBold"/>
              <a:buNone/>
              <a:defRPr sz="4500">
                <a:solidFill>
                  <a:schemeClr val="dk2"/>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64" name="Google Shape;64;p9"/>
          <p:cNvPicPr preferRelativeResize="0"/>
          <p:nvPr/>
        </p:nvPicPr>
        <p:blipFill rotWithShape="1">
          <a:blip r:embed="rId2">
            <a:alphaModFix/>
          </a:blip>
          <a:srcRect/>
          <a:stretch/>
        </p:blipFill>
        <p:spPr>
          <a:xfrm>
            <a:off x="7854884" y="4817345"/>
            <a:ext cx="1110851" cy="203303"/>
          </a:xfrm>
          <a:prstGeom prst="rect">
            <a:avLst/>
          </a:prstGeom>
          <a:noFill/>
          <a:ln>
            <a:noFill/>
          </a:ln>
        </p:spPr>
      </p:pic>
      <p:cxnSp>
        <p:nvCxnSpPr>
          <p:cNvPr id="65" name="Google Shape;65;p9"/>
          <p:cNvCxnSpPr/>
          <p:nvPr/>
        </p:nvCxnSpPr>
        <p:spPr>
          <a:xfrm>
            <a:off x="0" y="633651"/>
            <a:ext cx="9144000" cy="0"/>
          </a:xfrm>
          <a:prstGeom prst="straightConnector1">
            <a:avLst/>
          </a:prstGeom>
          <a:noFill/>
          <a:ln w="15875" cap="flat" cmpd="sng">
            <a:solidFill>
              <a:schemeClr val="lt1"/>
            </a:solidFill>
            <a:prstDash val="solid"/>
            <a:miter lim="800000"/>
            <a:headEnd type="none" w="sm" len="sm"/>
            <a:tailEnd type="none" w="sm" len="sm"/>
          </a:ln>
        </p:spPr>
      </p:cxnSp>
      <p:sp>
        <p:nvSpPr>
          <p:cNvPr id="66" name="Google Shape;66;p9"/>
          <p:cNvSpPr txBox="1">
            <a:spLocks noGrp="1"/>
          </p:cNvSpPr>
          <p:nvPr>
            <p:ph type="subTitle" idx="1"/>
          </p:nvPr>
        </p:nvSpPr>
        <p:spPr>
          <a:xfrm>
            <a:off x="225700" y="2258675"/>
            <a:ext cx="2793000" cy="2205000"/>
          </a:xfrm>
          <a:prstGeom prst="rect">
            <a:avLst/>
          </a:prstGeom>
          <a:gradFill>
            <a:gsLst>
              <a:gs pos="0">
                <a:srgbClr val="D8D8D8"/>
              </a:gs>
              <a:gs pos="100000">
                <a:schemeClr val="lt1"/>
              </a:gs>
            </a:gsLst>
            <a:path path="circle">
              <a:fillToRect l="100000" t="100000"/>
            </a:path>
            <a:tileRect r="-100000" b="-100000"/>
          </a:gradFill>
        </p:spPr>
        <p:txBody>
          <a:bodyPr spcFirstLastPara="1" wrap="square" lIns="68575" tIns="34275" rIns="68575" bIns="34275" anchor="t" anchorCtr="0">
            <a:noAutofit/>
          </a:bodyPr>
          <a:lstStyle>
            <a:lvl1pPr lvl="0" algn="ctr">
              <a:spcBef>
                <a:spcPts val="800"/>
              </a:spcBef>
              <a:spcAft>
                <a:spcPts val="0"/>
              </a:spcAft>
              <a:buSzPts val="2100"/>
              <a:buNone/>
              <a:defRPr sz="2100"/>
            </a:lvl1pPr>
            <a:lvl2pPr lvl="1">
              <a:spcBef>
                <a:spcPts val="400"/>
              </a:spcBef>
              <a:spcAft>
                <a:spcPts val="0"/>
              </a:spcAft>
              <a:buSzPts val="2400"/>
              <a:buNone/>
              <a:defRPr/>
            </a:lvl2pPr>
            <a:lvl3pPr lvl="2">
              <a:spcBef>
                <a:spcPts val="400"/>
              </a:spcBef>
              <a:spcAft>
                <a:spcPts val="0"/>
              </a:spcAft>
              <a:buSzPts val="2400"/>
              <a:buNone/>
              <a:defRPr/>
            </a:lvl3pPr>
            <a:lvl4pPr lvl="3">
              <a:spcBef>
                <a:spcPts val="400"/>
              </a:spcBef>
              <a:spcAft>
                <a:spcPts val="0"/>
              </a:spcAft>
              <a:buSzPts val="2400"/>
              <a:buNone/>
              <a:defRPr/>
            </a:lvl4pPr>
            <a:lvl5pPr lvl="4">
              <a:spcBef>
                <a:spcPts val="400"/>
              </a:spcBef>
              <a:spcAft>
                <a:spcPts val="0"/>
              </a:spcAft>
              <a:buSzPts val="2400"/>
              <a:buNone/>
              <a:defRPr/>
            </a:lvl5pPr>
            <a:lvl6pPr lvl="5">
              <a:spcBef>
                <a:spcPts val="400"/>
              </a:spcBef>
              <a:spcAft>
                <a:spcPts val="0"/>
              </a:spcAft>
              <a:buSzPts val="2400"/>
              <a:buNone/>
              <a:defRPr/>
            </a:lvl6pPr>
            <a:lvl7pPr lvl="6">
              <a:spcBef>
                <a:spcPts val="400"/>
              </a:spcBef>
              <a:spcAft>
                <a:spcPts val="0"/>
              </a:spcAft>
              <a:buSzPts val="2400"/>
              <a:buNone/>
              <a:defRPr/>
            </a:lvl7pPr>
            <a:lvl8pPr lvl="7">
              <a:spcBef>
                <a:spcPts val="400"/>
              </a:spcBef>
              <a:spcAft>
                <a:spcPts val="0"/>
              </a:spcAft>
              <a:buSzPts val="2400"/>
              <a:buNone/>
              <a:defRPr/>
            </a:lvl8pPr>
            <a:lvl9pPr lvl="8">
              <a:spcBef>
                <a:spcPts val="400"/>
              </a:spcBef>
              <a:spcAft>
                <a:spcPts val="0"/>
              </a:spcAft>
              <a:buSzPts val="2400"/>
              <a:buNone/>
              <a:defRPr/>
            </a:lvl9pPr>
          </a:lstStyle>
          <a:p>
            <a:endParaRPr/>
          </a:p>
        </p:txBody>
      </p:sp>
      <p:sp>
        <p:nvSpPr>
          <p:cNvPr id="67" name="Google Shape;67;p9"/>
          <p:cNvSpPr txBox="1">
            <a:spLocks noGrp="1"/>
          </p:cNvSpPr>
          <p:nvPr>
            <p:ph type="subTitle" idx="2"/>
          </p:nvPr>
        </p:nvSpPr>
        <p:spPr>
          <a:xfrm>
            <a:off x="3182575" y="2258675"/>
            <a:ext cx="2793000" cy="2205000"/>
          </a:xfrm>
          <a:prstGeom prst="rect">
            <a:avLst/>
          </a:prstGeom>
          <a:gradFill>
            <a:gsLst>
              <a:gs pos="0">
                <a:srgbClr val="D8D8D8"/>
              </a:gs>
              <a:gs pos="100000">
                <a:schemeClr val="lt1"/>
              </a:gs>
            </a:gsLst>
            <a:path path="circle">
              <a:fillToRect l="100000" t="100000"/>
            </a:path>
            <a:tileRect r="-100000" b="-100000"/>
          </a:gradFill>
        </p:spPr>
        <p:txBody>
          <a:bodyPr spcFirstLastPara="1" wrap="square" lIns="68575" tIns="34275" rIns="68575" bIns="34275" anchor="t" anchorCtr="0">
            <a:noAutofit/>
          </a:bodyPr>
          <a:lstStyle>
            <a:lvl1pPr lvl="0" algn="ctr" rtl="0">
              <a:spcBef>
                <a:spcPts val="800"/>
              </a:spcBef>
              <a:spcAft>
                <a:spcPts val="0"/>
              </a:spcAft>
              <a:buSzPts val="2100"/>
              <a:buNone/>
              <a:defRPr sz="21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
        <p:nvSpPr>
          <p:cNvPr id="68" name="Google Shape;68;p9"/>
          <p:cNvSpPr txBox="1">
            <a:spLocks noGrp="1"/>
          </p:cNvSpPr>
          <p:nvPr>
            <p:ph type="subTitle" idx="3"/>
          </p:nvPr>
        </p:nvSpPr>
        <p:spPr>
          <a:xfrm>
            <a:off x="6139450" y="2258675"/>
            <a:ext cx="2793000" cy="2205000"/>
          </a:xfrm>
          <a:prstGeom prst="rect">
            <a:avLst/>
          </a:prstGeom>
          <a:gradFill>
            <a:gsLst>
              <a:gs pos="0">
                <a:srgbClr val="D8D8D8"/>
              </a:gs>
              <a:gs pos="100000">
                <a:schemeClr val="lt1"/>
              </a:gs>
            </a:gsLst>
            <a:path path="circle">
              <a:fillToRect l="100000" t="100000"/>
            </a:path>
            <a:tileRect r="-100000" b="-100000"/>
          </a:gradFill>
        </p:spPr>
        <p:txBody>
          <a:bodyPr spcFirstLastPara="1" wrap="square" lIns="68575" tIns="34275" rIns="68575" bIns="34275" anchor="t" anchorCtr="0">
            <a:noAutofit/>
          </a:bodyPr>
          <a:lstStyle>
            <a:lvl1pPr lvl="0" algn="ctr" rtl="0">
              <a:spcBef>
                <a:spcPts val="800"/>
              </a:spcBef>
              <a:spcAft>
                <a:spcPts val="0"/>
              </a:spcAft>
              <a:buSzPts val="2100"/>
              <a:buNone/>
              <a:defRPr sz="2100"/>
            </a:lvl1pPr>
            <a:lvl2pPr lvl="1" rtl="0">
              <a:spcBef>
                <a:spcPts val="400"/>
              </a:spcBef>
              <a:spcAft>
                <a:spcPts val="0"/>
              </a:spcAft>
              <a:buSzPts val="2400"/>
              <a:buNone/>
              <a:defRPr/>
            </a:lvl2pPr>
            <a:lvl3pPr lvl="2" rtl="0">
              <a:spcBef>
                <a:spcPts val="400"/>
              </a:spcBef>
              <a:spcAft>
                <a:spcPts val="0"/>
              </a:spcAft>
              <a:buSzPts val="2400"/>
              <a:buNone/>
              <a:defRPr/>
            </a:lvl3pPr>
            <a:lvl4pPr lvl="3" rtl="0">
              <a:spcBef>
                <a:spcPts val="400"/>
              </a:spcBef>
              <a:spcAft>
                <a:spcPts val="0"/>
              </a:spcAft>
              <a:buSzPts val="2400"/>
              <a:buNone/>
              <a:defRPr/>
            </a:lvl4pPr>
            <a:lvl5pPr lvl="4" rtl="0">
              <a:spcBef>
                <a:spcPts val="400"/>
              </a:spcBef>
              <a:spcAft>
                <a:spcPts val="0"/>
              </a:spcAft>
              <a:buSzPts val="2400"/>
              <a:buNone/>
              <a:defRPr/>
            </a:lvl5pPr>
            <a:lvl6pPr lvl="5" rtl="0">
              <a:spcBef>
                <a:spcPts val="400"/>
              </a:spcBef>
              <a:spcAft>
                <a:spcPts val="0"/>
              </a:spcAft>
              <a:buSzPts val="2400"/>
              <a:buNone/>
              <a:defRPr/>
            </a:lvl6pPr>
            <a:lvl7pPr lvl="6" rtl="0">
              <a:spcBef>
                <a:spcPts val="400"/>
              </a:spcBef>
              <a:spcAft>
                <a:spcPts val="0"/>
              </a:spcAft>
              <a:buSzPts val="2400"/>
              <a:buNone/>
              <a:defRPr/>
            </a:lvl7pPr>
            <a:lvl8pPr lvl="7" rtl="0">
              <a:spcBef>
                <a:spcPts val="400"/>
              </a:spcBef>
              <a:spcAft>
                <a:spcPts val="0"/>
              </a:spcAft>
              <a:buSzPts val="2400"/>
              <a:buNone/>
              <a:defRPr/>
            </a:lvl8pPr>
            <a:lvl9pPr lvl="8" rtl="0">
              <a:spcBef>
                <a:spcPts val="400"/>
              </a:spcBef>
              <a:spcAft>
                <a:spcPts val="0"/>
              </a:spcAft>
              <a:buSzPts val="2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3_Section Start #2">
  <p:cSld name="1_Section Start #1">
    <p:spTree>
      <p:nvGrpSpPr>
        <p:cNvPr id="1" name="Shape 69"/>
        <p:cNvGrpSpPr/>
        <p:nvPr/>
      </p:nvGrpSpPr>
      <p:grpSpPr>
        <a:xfrm>
          <a:off x="0" y="0"/>
          <a:ext cx="0" cy="0"/>
          <a:chOff x="0" y="0"/>
          <a:chExt cx="0" cy="0"/>
        </a:xfrm>
      </p:grpSpPr>
      <p:sp>
        <p:nvSpPr>
          <p:cNvPr id="70" name="Google Shape;70;p10"/>
          <p:cNvSpPr/>
          <p:nvPr/>
        </p:nvSpPr>
        <p:spPr>
          <a:xfrm rot="10800000" flipH="1">
            <a:off x="466628" y="601990"/>
            <a:ext cx="8058900" cy="3939600"/>
          </a:xfrm>
          <a:prstGeom prst="rect">
            <a:avLst/>
          </a:prstGeom>
          <a:solidFill>
            <a:schemeClr val="lt1"/>
          </a:solidFill>
          <a:ln>
            <a:noFill/>
          </a:ln>
          <a:effectLst>
            <a:outerShdw blurRad="152400" dist="76200" algn="l" rotWithShape="0">
              <a:srgbClr val="000000">
                <a:alpha val="2392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1" name="Google Shape;71;p10"/>
          <p:cNvSpPr txBox="1">
            <a:spLocks noGrp="1"/>
          </p:cNvSpPr>
          <p:nvPr>
            <p:ph type="title"/>
          </p:nvPr>
        </p:nvSpPr>
        <p:spPr>
          <a:xfrm>
            <a:off x="1548353" y="719701"/>
            <a:ext cx="6815700" cy="35829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1"/>
              </a:buClr>
              <a:buSzPts val="4500"/>
              <a:buFont typeface="IBM Plex Sans SemiBold"/>
              <a:buNone/>
              <a:defRPr sz="45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2" name="Google Shape;72;p10"/>
          <p:cNvSpPr/>
          <p:nvPr/>
        </p:nvSpPr>
        <p:spPr>
          <a:xfrm rot="10800000" flipH="1">
            <a:off x="466627" y="601990"/>
            <a:ext cx="897900" cy="39396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800"/>
              <a:buFont typeface="IBM Plex Sans SemiBold"/>
              <a:buNone/>
              <a:defRPr sz="3800" b="1" i="0" u="none" strike="noStrike" cap="none">
                <a:solidFill>
                  <a:schemeClr val="dk1"/>
                </a:solidFill>
                <a:latin typeface="IBM Plex Sans SemiBold"/>
                <a:ea typeface="IBM Plex Sans SemiBold"/>
                <a:cs typeface="IBM Plex Sans SemiBold"/>
                <a:sym typeface="IBM Plex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433478" y="1261613"/>
            <a:ext cx="8488500" cy="3422400"/>
          </a:xfrm>
          <a:prstGeom prst="rect">
            <a:avLst/>
          </a:prstGeom>
          <a:noFill/>
          <a:ln>
            <a:noFill/>
          </a:ln>
        </p:spPr>
        <p:txBody>
          <a:bodyPr spcFirstLastPara="1" wrap="square" lIns="68575" tIns="34275" rIns="68575" bIns="34275" anchor="t" anchorCtr="0">
            <a:noAutofit/>
          </a:bodyPr>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Atkinson Hyperlegible"/>
                <a:ea typeface="Atkinson Hyperlegible"/>
                <a:cs typeface="Atkinson Hyperlegible"/>
                <a:sym typeface="Atkinson Hyperlegible"/>
              </a:defRPr>
            </a:lvl1pPr>
            <a:lvl2pPr marL="914400" marR="0" lvl="1"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Atkinson Hyperlegible"/>
                <a:ea typeface="Atkinson Hyperlegible"/>
                <a:cs typeface="Atkinson Hyperlegible"/>
                <a:sym typeface="Atkinson Hyperlegible"/>
              </a:defRPr>
            </a:lvl2pPr>
            <a:lvl3pPr marL="1371600" marR="0" lvl="2"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Atkinson Hyperlegible"/>
                <a:ea typeface="Atkinson Hyperlegible"/>
                <a:cs typeface="Atkinson Hyperlegible"/>
                <a:sym typeface="Atkinson Hyperlegible"/>
              </a:defRPr>
            </a:lvl3pPr>
            <a:lvl4pPr marL="1828800" marR="0" lvl="3"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Atkinson Hyperlegible"/>
                <a:ea typeface="Atkinson Hyperlegible"/>
                <a:cs typeface="Atkinson Hyperlegible"/>
                <a:sym typeface="Atkinson Hyperlegible"/>
              </a:defRPr>
            </a:lvl4pPr>
            <a:lvl5pPr marL="2286000" marR="0" lvl="4"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Atkinson Hyperlegible"/>
                <a:ea typeface="Atkinson Hyperlegible"/>
                <a:cs typeface="Atkinson Hyperlegible"/>
                <a:sym typeface="Atkinson Hyperlegible"/>
              </a:defRPr>
            </a:lvl5pPr>
            <a:lvl6pPr marL="2743200" marR="0" lvl="5"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lnSpc>
                <a:spcPct val="90000"/>
              </a:lnSpc>
              <a:spcBef>
                <a:spcPts val="4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8526545" y="4767263"/>
            <a:ext cx="395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1pPr>
            <a:lvl2pPr marL="0" marR="0" lvl="1"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2pPr>
            <a:lvl3pPr marL="0" marR="0" lvl="2"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3pPr>
            <a:lvl4pPr marL="0" marR="0" lvl="3"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4pPr>
            <a:lvl5pPr marL="0" marR="0" lvl="4"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5pPr>
            <a:lvl6pPr marL="0" marR="0" lvl="5"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6pPr>
            <a:lvl7pPr marL="0" marR="0" lvl="6"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7pPr>
            <a:lvl8pPr marL="0" marR="0" lvl="7"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8pPr>
            <a:lvl9pPr marL="0" marR="0" lvl="8" indent="0" algn="r" rtl="0">
              <a:spcBef>
                <a:spcPts val="0"/>
              </a:spcBef>
              <a:buNone/>
              <a:defRPr sz="800" b="0" i="0" u="none" strike="noStrike" cap="none">
                <a:solidFill>
                  <a:srgbClr val="707070"/>
                </a:solidFill>
                <a:latin typeface="Atkinson Hyperlegible"/>
                <a:ea typeface="Atkinson Hyperlegible"/>
                <a:cs typeface="Atkinson Hyperlegible"/>
                <a:sym typeface="Atkinson Hyperlegible"/>
              </a:defRPr>
            </a:lvl9pPr>
          </a:lstStyle>
          <a:p>
            <a:pPr marL="0" lvl="0" indent="0" algn="r" rtl="0">
              <a:spcBef>
                <a:spcPts val="0"/>
              </a:spcBef>
              <a:spcAft>
                <a:spcPts val="0"/>
              </a:spcAft>
              <a:buNone/>
            </a:pPr>
            <a:fld id="{00000000-1234-1234-1234-123412341234}" type="slidenum">
              <a:rPr lang="en"/>
              <a:t>‹#›</a:t>
            </a:fld>
            <a:endParaRPr/>
          </a:p>
        </p:txBody>
      </p:sp>
      <p:sp>
        <p:nvSpPr>
          <p:cNvPr id="9" name="Google Shape;9;p1"/>
          <p:cNvSpPr/>
          <p:nvPr/>
        </p:nvSpPr>
        <p:spPr>
          <a:xfrm>
            <a:off x="0" y="0"/>
            <a:ext cx="271800" cy="5143500"/>
          </a:xfrm>
          <a:prstGeom prst="rect">
            <a:avLst/>
          </a:prstGeom>
          <a:gradFill>
            <a:gsLst>
              <a:gs pos="0">
                <a:srgbClr val="00309B"/>
              </a:gs>
              <a:gs pos="50000">
                <a:srgbClr val="0046DF"/>
              </a:gs>
              <a:gs pos="100000">
                <a:srgbClr val="0054FF"/>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10" name="Google Shape;10;p1"/>
          <p:cNvPicPr preferRelativeResize="0"/>
          <p:nvPr/>
        </p:nvPicPr>
        <p:blipFill rotWithShape="1">
          <a:blip r:embed="rId18">
            <a:alphaModFix/>
          </a:blip>
          <a:srcRect/>
          <a:stretch/>
        </p:blipFill>
        <p:spPr>
          <a:xfrm>
            <a:off x="433477" y="4804102"/>
            <a:ext cx="905773" cy="1906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hyperlink" Target="https://www.rijksmuseum.nl/nl/collectie/RP-P-OB-6263"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hyperlink" Target="mailto:bibliography@icpsr.umich.edu"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https://www.icpsr.umich.edu/web/pages/ICPSR/citation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3"/>
        <p:cNvGrpSpPr/>
        <p:nvPr/>
      </p:nvGrpSpPr>
      <p:grpSpPr>
        <a:xfrm>
          <a:off x="0" y="0"/>
          <a:ext cx="0" cy="0"/>
          <a:chOff x="0" y="0"/>
          <a:chExt cx="0" cy="0"/>
        </a:xfrm>
      </p:grpSpPr>
      <p:sp>
        <p:nvSpPr>
          <p:cNvPr id="104" name="Google Shape;104;p18"/>
          <p:cNvSpPr txBox="1">
            <a:spLocks noGrp="1"/>
          </p:cNvSpPr>
          <p:nvPr>
            <p:ph type="subTitle" idx="1"/>
          </p:nvPr>
        </p:nvSpPr>
        <p:spPr>
          <a:xfrm>
            <a:off x="963550" y="2777362"/>
            <a:ext cx="7081800" cy="930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0"/>
              </a:spcBef>
              <a:spcAft>
                <a:spcPts val="0"/>
              </a:spcAft>
              <a:buClr>
                <a:schemeClr val="lt1"/>
              </a:buClr>
              <a:buSzPts val="1800"/>
              <a:buNone/>
            </a:pPr>
            <a:r>
              <a:rPr lang="en" b="1" i="1" dirty="0"/>
              <a:t>‘Wealth from the Sea’</a:t>
            </a:r>
            <a:endParaRPr b="1" i="1" dirty="0"/>
          </a:p>
          <a:p>
            <a:pPr marL="0" lvl="0" indent="0" algn="ctr" rtl="0">
              <a:lnSpc>
                <a:spcPct val="90000"/>
              </a:lnSpc>
              <a:spcBef>
                <a:spcPts val="0"/>
              </a:spcBef>
              <a:spcAft>
                <a:spcPts val="0"/>
              </a:spcAft>
              <a:buClr>
                <a:schemeClr val="lt1"/>
              </a:buClr>
              <a:buSzPts val="1800"/>
              <a:buNone/>
            </a:pPr>
            <a:r>
              <a:rPr lang="en" b="1" dirty="0"/>
              <a:t>Finding Treasures in a Database of </a:t>
            </a:r>
            <a:endParaRPr b="1" dirty="0"/>
          </a:p>
          <a:p>
            <a:pPr marL="0" lvl="0" indent="0" algn="ctr" rtl="0">
              <a:lnSpc>
                <a:spcPct val="90000"/>
              </a:lnSpc>
              <a:spcBef>
                <a:spcPts val="0"/>
              </a:spcBef>
              <a:spcAft>
                <a:spcPts val="0"/>
              </a:spcAft>
              <a:buClr>
                <a:schemeClr val="lt1"/>
              </a:buClr>
              <a:buSzPts val="1800"/>
              <a:buNone/>
            </a:pPr>
            <a:r>
              <a:rPr lang="en" b="1" dirty="0"/>
              <a:t>Social Science Data-linked Literature</a:t>
            </a:r>
            <a:endParaRPr b="1" dirty="0"/>
          </a:p>
          <a:p>
            <a:pPr marL="0" lvl="0" indent="0" algn="ctr" rtl="0">
              <a:lnSpc>
                <a:spcPct val="90000"/>
              </a:lnSpc>
              <a:spcBef>
                <a:spcPts val="0"/>
              </a:spcBef>
              <a:spcAft>
                <a:spcPts val="0"/>
              </a:spcAft>
              <a:buClr>
                <a:schemeClr val="lt1"/>
              </a:buClr>
              <a:buSzPts val="1800"/>
              <a:buNone/>
            </a:pPr>
            <a:r>
              <a:rPr lang="en" sz="1400" dirty="0"/>
              <a:t>Homeyra Banaeefar, Sarah Burchart, Eszter Pálvölgyi-Polyak, </a:t>
            </a:r>
            <a:endParaRPr sz="1400" dirty="0"/>
          </a:p>
          <a:p>
            <a:pPr marL="0" lvl="0" indent="0" algn="ctr" rtl="0">
              <a:lnSpc>
                <a:spcPct val="90000"/>
              </a:lnSpc>
              <a:spcBef>
                <a:spcPts val="0"/>
              </a:spcBef>
              <a:spcAft>
                <a:spcPts val="0"/>
              </a:spcAft>
              <a:buClr>
                <a:schemeClr val="lt1"/>
              </a:buClr>
              <a:buSzPts val="1800"/>
              <a:buNone/>
            </a:pPr>
            <a:r>
              <a:rPr lang="en" sz="1400" dirty="0"/>
              <a:t>Elizabeth Moss, &amp; Elisabeth Shook</a:t>
            </a:r>
            <a:endParaRPr sz="1400" dirty="0"/>
          </a:p>
        </p:txBody>
      </p:sp>
      <p:sp>
        <p:nvSpPr>
          <p:cNvPr id="105" name="Google Shape;105;p18"/>
          <p:cNvSpPr txBox="1">
            <a:spLocks/>
          </p:cNvSpPr>
          <p:nvPr/>
        </p:nvSpPr>
        <p:spPr>
          <a:xfrm>
            <a:off x="140675" y="4208025"/>
            <a:ext cx="5341500" cy="1126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chemeClr val="lt1"/>
                </a:solidFill>
                <a:effectLst/>
                <a:uLnTx/>
                <a:uFillTx/>
                <a:latin typeface="Atkinson Hyperlegible"/>
                <a:ea typeface="Atkinson Hyperlegible"/>
                <a:cs typeface="Atkinson Hyperlegible"/>
                <a:sym typeface="Atkinson Hyperlegible"/>
              </a:rPr>
              <a:t>IASSIST 2024: “Navigating the Future of Data”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chemeClr val="lt1"/>
                </a:solidFill>
                <a:effectLst/>
                <a:uLnTx/>
                <a:uFillTx/>
                <a:latin typeface="Atkinson Hyperlegible"/>
                <a:ea typeface="Atkinson Hyperlegible"/>
                <a:cs typeface="Atkinson Hyperlegible"/>
                <a:sym typeface="Atkinson Hyperlegible"/>
              </a:rPr>
              <a:t>May 28-31, 2024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chemeClr val="lt1"/>
                </a:solidFill>
                <a:effectLst/>
                <a:uLnTx/>
                <a:uFillTx/>
                <a:latin typeface="Atkinson Hyperlegible"/>
                <a:ea typeface="Atkinson Hyperlegible"/>
                <a:cs typeface="Atkinson Hyperlegible"/>
                <a:sym typeface="Atkinson Hyperlegible"/>
              </a:rPr>
              <a:t>Halifax, Nova Scotia</a:t>
            </a:r>
          </a:p>
        </p:txBody>
      </p:sp>
      <p:pic>
        <p:nvPicPr>
          <p:cNvPr id="106" name="Google Shape;106;p1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707375" y="257550"/>
            <a:ext cx="3729249" cy="2277950"/>
          </a:xfrm>
          <a:prstGeom prst="rect">
            <a:avLst/>
          </a:prstGeom>
          <a:noFill/>
          <a:ln w="9525" cap="flat" cmpd="sng">
            <a:solidFill>
              <a:srgbClr val="00FFFF"/>
            </a:solidFill>
            <a:prstDash val="solid"/>
            <a:round/>
            <a:headEnd type="none" w="sm" len="sm"/>
            <a:tailEnd type="none" w="sm" len="sm"/>
          </a:ln>
          <a:effectLst>
            <a:outerShdw blurRad="57150" dist="19050" dir="5400000" algn="bl" rotWithShape="0">
              <a:srgbClr val="000000">
                <a:alpha val="50000"/>
              </a:srgbClr>
            </a:outerShdw>
          </a:effectLst>
        </p:spPr>
      </p:pic>
      <p:sp>
        <p:nvSpPr>
          <p:cNvPr id="107" name="Google Shape;107;p18">
            <a:extLst>
              <a:ext uri="{C183D7F6-B498-43B3-948B-1728B52AA6E4}">
                <adec:decorative xmlns:adec="http://schemas.microsoft.com/office/drawing/2017/decorative" val="1"/>
              </a:ext>
            </a:extLst>
          </p:cNvPr>
          <p:cNvSpPr txBox="1"/>
          <p:nvPr/>
        </p:nvSpPr>
        <p:spPr>
          <a:xfrm>
            <a:off x="3879550" y="2455450"/>
            <a:ext cx="2647500" cy="276900"/>
          </a:xfrm>
          <a:prstGeom prst="rect">
            <a:avLst/>
          </a:prstGeom>
          <a:noFill/>
          <a:ln>
            <a:noFill/>
          </a:ln>
        </p:spPr>
        <p:txBody>
          <a:bodyPr spcFirstLastPara="1" wrap="square" lIns="91425" tIns="91425" rIns="91425" bIns="91425" anchor="t" anchorCtr="0">
            <a:spAutoFit/>
          </a:bodyPr>
          <a:lstStyle/>
          <a:p>
            <a:pPr marL="457200" lvl="0" indent="-457200" algn="r" rtl="0">
              <a:spcBef>
                <a:spcPts val="0"/>
              </a:spcBef>
              <a:spcAft>
                <a:spcPts val="0"/>
              </a:spcAft>
              <a:buNone/>
            </a:pPr>
            <a:r>
              <a:rPr lang="en" sz="600">
                <a:solidFill>
                  <a:srgbClr val="A1C2FA"/>
                </a:solidFill>
              </a:rPr>
              <a:t> https://picryl.com/media/sea-monster-chet-van-duzer-2c35bc</a:t>
            </a:r>
            <a:endParaRPr sz="600">
              <a:solidFill>
                <a:srgbClr val="A1C2FA"/>
              </a:solidFill>
            </a:endParaRPr>
          </a:p>
        </p:txBody>
      </p:sp>
      <p:sp>
        <p:nvSpPr>
          <p:cNvPr id="4" name="Title 3">
            <a:extLst>
              <a:ext uri="{FF2B5EF4-FFF2-40B4-BE49-F238E27FC236}">
                <a16:creationId xmlns:a16="http://schemas.microsoft.com/office/drawing/2014/main" id="{F422CDD8-35E5-766F-BCB1-EA08636F18E2}"/>
              </a:ext>
              <a:ext uri="{C183D7F6-B498-43B3-948B-1728B52AA6E4}">
                <adec:decorative xmlns:adec="http://schemas.microsoft.com/office/drawing/2017/decorative" val="1"/>
              </a:ext>
            </a:extLst>
          </p:cNvPr>
          <p:cNvSpPr>
            <a:spLocks noGrp="1"/>
          </p:cNvSpPr>
          <p:nvPr>
            <p:ph type="ctrTitle"/>
          </p:nvPr>
        </p:nvSpPr>
        <p:spPr>
          <a:xfrm>
            <a:off x="279083" y="5143500"/>
            <a:ext cx="8585700" cy="1986600"/>
          </a:xfrm>
        </p:spPr>
        <p:txBody>
          <a:bodyPr spcFirstLastPara="1" wrap="square" lIns="68575" tIns="34275" rIns="68575" bIns="34275" anchor="t" anchorCtr="0">
            <a:noAutofit/>
          </a:bodyPr>
          <a:lstStyle/>
          <a:p>
            <a:r>
              <a:rPr lang="en-US" dirty="0"/>
              <a:t>‘Wealth from the Sea’: Finding Treasures in a Database of Social Science Data-linked Literature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7"/>
          <p:cNvSpPr txBox="1">
            <a:spLocks noGrp="1"/>
          </p:cNvSpPr>
          <p:nvPr>
            <p:ph type="title" idx="4294967295"/>
          </p:nvPr>
        </p:nvSpPr>
        <p:spPr>
          <a:xfrm>
            <a:off x="286450" y="135975"/>
            <a:ext cx="8805000" cy="6066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27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List of top ten most cited journals in the Bibliography</a:t>
            </a:r>
            <a:endParaRPr kumimoji="0" lang="en-US" sz="2700" b="1" i="0" u="none" strike="sngStrike" kern="0" cap="none" spc="0" normalizeH="0" baseline="0" noProof="0" dirty="0">
              <a:ln>
                <a:noFill/>
              </a:ln>
              <a:solidFill>
                <a:schemeClr val="dk1"/>
              </a:solidFill>
              <a:effectLst/>
              <a:uLnTx/>
              <a:uFillTx/>
              <a:latin typeface="IBM Plex Sans"/>
              <a:ea typeface="IBM Plex Sans"/>
              <a:cs typeface="IBM Plex Sans"/>
              <a:sym typeface="IBM Plex Sans"/>
            </a:endParaRPr>
          </a:p>
        </p:txBody>
      </p:sp>
      <p:graphicFrame>
        <p:nvGraphicFramePr>
          <p:cNvPr id="174" name="Google Shape;174;p27" descr="Table representing the top ten most cited journals in the Bibliography. Columns display journal title, the time span of journal articles in the Bibliography, and the number of records for each journal. The most cited journal in the Bibliography is the Journal of Marriage and Family with 1,022 records spanning the years 1964-2024. This is followed by the American Journal of Public Health with 832 records spanning the years 1962-2024; Social Forces with 646 records spanning the years 1959-2023; Social Science Quarterly with 641 records spanning the years 1968-2023; American Sociological Review with 625 records spanning the years 1955-2021; Journal of Gerontology, Series B: Psychological Sciences and Social Sciences with 600 records spanning the years 1989-2024; American Journal of Political Science with 582 records spanning the years 1973-2023; American Political Science Review with 557 records spanning the years 1953-2024; Demography with 556 records spanning the years 1965-2023; Criminology with 550 records spannin g the years 1970-2024."/>
          <p:cNvGraphicFramePr/>
          <p:nvPr/>
        </p:nvGraphicFramePr>
        <p:xfrm>
          <a:off x="1700213" y="742575"/>
          <a:ext cx="5743575" cy="3792601"/>
        </p:xfrm>
        <a:graphic>
          <a:graphicData uri="http://schemas.openxmlformats.org/drawingml/2006/table">
            <a:tbl>
              <a:tblPr>
                <a:noFill/>
                <a:tableStyleId>{228DE21E-565C-42B4-94D8-89A9DF5F13D3}</a:tableStyleId>
              </a:tblPr>
              <a:tblGrid>
                <a:gridCol w="2695575">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0">
                <a:tc>
                  <a:txBody>
                    <a:bodyPr/>
                    <a:lstStyle/>
                    <a:p>
                      <a:pPr marL="0" lvl="0" indent="0" algn="ctr" rtl="0">
                        <a:spcBef>
                          <a:spcPts val="0"/>
                        </a:spcBef>
                        <a:spcAft>
                          <a:spcPts val="0"/>
                        </a:spcAft>
                        <a:buNone/>
                      </a:pPr>
                      <a:r>
                        <a:rPr lang="en" sz="1000" b="1">
                          <a:latin typeface="IBM Plex Sans"/>
                          <a:ea typeface="IBM Plex Sans"/>
                          <a:cs typeface="IBM Plex Sans"/>
                          <a:sym typeface="IBM Plex Sans"/>
                        </a:rPr>
                        <a:t>Journal title</a:t>
                      </a:r>
                      <a:endParaRPr sz="1000" b="1">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000" b="1">
                          <a:latin typeface="IBM Plex Sans"/>
                          <a:ea typeface="IBM Plex Sans"/>
                          <a:cs typeface="IBM Plex Sans"/>
                          <a:sym typeface="IBM Plex Sans"/>
                        </a:rPr>
                        <a:t>Time span of journal articles in the Bibliography</a:t>
                      </a:r>
                      <a:endParaRPr sz="1000" b="1">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000" b="1">
                          <a:latin typeface="IBM Plex Sans"/>
                          <a:ea typeface="IBM Plex Sans"/>
                          <a:cs typeface="IBM Plex Sans"/>
                          <a:sym typeface="IBM Plex Sans"/>
                        </a:rPr>
                        <a:t>Number of records</a:t>
                      </a:r>
                      <a:endParaRPr sz="1000" b="1">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 sz="1100">
                          <a:latin typeface="IBM Plex Sans"/>
                          <a:ea typeface="IBM Plex Sans"/>
                          <a:cs typeface="IBM Plex Sans"/>
                          <a:sym typeface="IBM Plex Sans"/>
                        </a:rPr>
                        <a:t>Journal of Marriage and Family</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1964–2024</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1022</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en" sz="1100">
                          <a:latin typeface="IBM Plex Sans"/>
                          <a:ea typeface="IBM Plex Sans"/>
                          <a:cs typeface="IBM Plex Sans"/>
                          <a:sym typeface="IBM Plex Sans"/>
                        </a:rPr>
                        <a:t>American Journal of Public Health</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1962–2024</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832</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en" sz="1100">
                          <a:latin typeface="IBM Plex Sans"/>
                          <a:ea typeface="IBM Plex Sans"/>
                          <a:cs typeface="IBM Plex Sans"/>
                          <a:sym typeface="IBM Plex Sans"/>
                        </a:rPr>
                        <a:t>Social Forces</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1959–2023</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646</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n" sz="1100">
                          <a:latin typeface="IBM Plex Sans"/>
                          <a:ea typeface="IBM Plex Sans"/>
                          <a:cs typeface="IBM Plex Sans"/>
                          <a:sym typeface="IBM Plex Sans"/>
                        </a:rPr>
                        <a:t>Social Science Quarterly</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1968–2023</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641</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en" sz="1100">
                          <a:latin typeface="IBM Plex Sans"/>
                          <a:ea typeface="IBM Plex Sans"/>
                          <a:cs typeface="IBM Plex Sans"/>
                          <a:sym typeface="IBM Plex Sans"/>
                        </a:rPr>
                        <a:t>American Sociological Review</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1955–2021</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625</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en" sz="1100" dirty="0">
                          <a:latin typeface="IBM Plex Sans"/>
                          <a:ea typeface="IBM Plex Sans"/>
                          <a:cs typeface="IBM Plex Sans"/>
                          <a:sym typeface="IBM Plex Sans"/>
                        </a:rPr>
                        <a:t>Journals of Gerontology, Series B: Psychological Sciences and Social Sciences</a:t>
                      </a:r>
                      <a:endParaRPr sz="1100" dirty="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1989–2024</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600</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en" sz="1100">
                          <a:latin typeface="IBM Plex Sans"/>
                          <a:ea typeface="IBM Plex Sans"/>
                          <a:cs typeface="IBM Plex Sans"/>
                          <a:sym typeface="IBM Plex Sans"/>
                        </a:rPr>
                        <a:t>American Journal of Political Science</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1973–2023</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582</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7"/>
                  </a:ext>
                </a:extLst>
              </a:tr>
              <a:tr h="0">
                <a:tc>
                  <a:txBody>
                    <a:bodyPr/>
                    <a:lstStyle/>
                    <a:p>
                      <a:pPr marL="0" lvl="0" indent="0" algn="l" rtl="0">
                        <a:lnSpc>
                          <a:spcPct val="115000"/>
                        </a:lnSpc>
                        <a:spcBef>
                          <a:spcPts val="0"/>
                        </a:spcBef>
                        <a:spcAft>
                          <a:spcPts val="0"/>
                        </a:spcAft>
                        <a:buNone/>
                      </a:pPr>
                      <a:r>
                        <a:rPr lang="en" sz="1100">
                          <a:latin typeface="IBM Plex Sans"/>
                          <a:ea typeface="IBM Plex Sans"/>
                          <a:cs typeface="IBM Plex Sans"/>
                          <a:sym typeface="IBM Plex Sans"/>
                        </a:rPr>
                        <a:t>American Political Science Review</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1953–2024</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557</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8"/>
                  </a:ext>
                </a:extLst>
              </a:tr>
              <a:tr h="0">
                <a:tc>
                  <a:txBody>
                    <a:bodyPr/>
                    <a:lstStyle/>
                    <a:p>
                      <a:pPr marL="0" lvl="0" indent="0" algn="l" rtl="0">
                        <a:lnSpc>
                          <a:spcPct val="115000"/>
                        </a:lnSpc>
                        <a:spcBef>
                          <a:spcPts val="0"/>
                        </a:spcBef>
                        <a:spcAft>
                          <a:spcPts val="0"/>
                        </a:spcAft>
                        <a:buNone/>
                      </a:pPr>
                      <a:r>
                        <a:rPr lang="en" sz="1100">
                          <a:latin typeface="IBM Plex Sans"/>
                          <a:ea typeface="IBM Plex Sans"/>
                          <a:cs typeface="IBM Plex Sans"/>
                          <a:sym typeface="IBM Plex Sans"/>
                        </a:rPr>
                        <a:t>Demography</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1965–2023</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556</a:t>
                      </a:r>
                      <a:endParaRPr sz="110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09"/>
                  </a:ext>
                </a:extLst>
              </a:tr>
              <a:tr h="0">
                <a:tc>
                  <a:txBody>
                    <a:bodyPr/>
                    <a:lstStyle/>
                    <a:p>
                      <a:pPr marL="0" lvl="0" indent="0" algn="l" rtl="0">
                        <a:lnSpc>
                          <a:spcPct val="115000"/>
                        </a:lnSpc>
                        <a:spcBef>
                          <a:spcPts val="0"/>
                        </a:spcBef>
                        <a:spcAft>
                          <a:spcPts val="0"/>
                        </a:spcAft>
                        <a:buNone/>
                      </a:pPr>
                      <a:r>
                        <a:rPr lang="en" sz="1100">
                          <a:latin typeface="IBM Plex Sans"/>
                          <a:ea typeface="IBM Plex Sans"/>
                          <a:cs typeface="IBM Plex Sans"/>
                          <a:sym typeface="IBM Plex Sans"/>
                        </a:rPr>
                        <a:t>Criminology</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a:latin typeface="IBM Plex Sans"/>
                          <a:ea typeface="IBM Plex Sans"/>
                          <a:cs typeface="IBM Plex Sans"/>
                          <a:sym typeface="IBM Plex Sans"/>
                        </a:rPr>
                        <a:t>1970–2024</a:t>
                      </a:r>
                      <a:endParaRPr sz="1100">
                        <a:latin typeface="IBM Plex Sans"/>
                        <a:ea typeface="IBM Plex Sans"/>
                        <a:cs typeface="IBM Plex Sans"/>
                        <a:sym typeface="IBM Plex Sans"/>
                      </a:endParaRPr>
                    </a:p>
                  </a:txBody>
                  <a:tcPr marL="63500" marR="63500" marT="63500" marB="63500"/>
                </a:tc>
                <a:tc>
                  <a:txBody>
                    <a:bodyPr/>
                    <a:lstStyle/>
                    <a:p>
                      <a:pPr marL="0" lvl="0" indent="0" algn="ctr" rtl="0">
                        <a:spcBef>
                          <a:spcPts val="0"/>
                        </a:spcBef>
                        <a:spcAft>
                          <a:spcPts val="0"/>
                        </a:spcAft>
                        <a:buNone/>
                      </a:pPr>
                      <a:r>
                        <a:rPr lang="en" sz="1100" dirty="0">
                          <a:latin typeface="IBM Plex Sans"/>
                          <a:ea typeface="IBM Plex Sans"/>
                          <a:cs typeface="IBM Plex Sans"/>
                          <a:sym typeface="IBM Plex Sans"/>
                        </a:rPr>
                        <a:t>550</a:t>
                      </a:r>
                      <a:endParaRPr sz="1100" dirty="0">
                        <a:latin typeface="IBM Plex Sans"/>
                        <a:ea typeface="IBM Plex Sans"/>
                        <a:cs typeface="IBM Plex Sans"/>
                        <a:sym typeface="IBM Plex Sans"/>
                      </a:endParaRPr>
                    </a:p>
                  </a:txBody>
                  <a:tcPr marL="63500" marR="63500" marT="63500" marB="63500"/>
                </a:tc>
                <a:extLst>
                  <a:ext uri="{0D108BD9-81ED-4DB2-BD59-A6C34878D82A}">
                    <a16:rowId xmlns:a16="http://schemas.microsoft.com/office/drawing/2014/main" val="10010"/>
                  </a:ext>
                </a:extLst>
              </a:tr>
            </a:tbl>
          </a:graphicData>
        </a:graphic>
      </p:graphicFrame>
      <p:sp>
        <p:nvSpPr>
          <p:cNvPr id="176" name="Google Shape;176;p27"/>
          <p:cNvSpPr txBox="1"/>
          <p:nvPr/>
        </p:nvSpPr>
        <p:spPr>
          <a:xfrm>
            <a:off x="5552475" y="4874025"/>
            <a:ext cx="2391000" cy="1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latin typeface="IBM Plex Sans"/>
                <a:ea typeface="IBM Plex Sans"/>
                <a:cs typeface="IBM Plex Sans"/>
                <a:sym typeface="IBM Plex Sans"/>
              </a:rPr>
              <a:t>Approved records, as of April 5, 2024</a:t>
            </a:r>
            <a:endParaRPr sz="900">
              <a:solidFill>
                <a:schemeClr val="dk1"/>
              </a:solidFill>
              <a:latin typeface="IBM Plex Sans"/>
              <a:ea typeface="IBM Plex Sans"/>
              <a:cs typeface="IBM Plex Sans"/>
              <a:sym typeface="IBM Plex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28" descr="Bar chart depicting the universities with the most theses and dissertations in the ICPSR Bibliography. The University of Michigan has the most representation, followed by the University of North Carolina Chapel Hill, the University of Maryland College Park, Ohio State University, the University of Wisconsin-Madison, Pennsylvania State University, Harvard University, the University of California Los Angeles, Michigan State University, and the University of Chicago." title="Chart"/>
          <p:cNvPicPr preferRelativeResize="0"/>
          <p:nvPr/>
        </p:nvPicPr>
        <p:blipFill>
          <a:blip r:embed="rId3">
            <a:alphaModFix/>
          </a:blip>
          <a:stretch>
            <a:fillRect/>
          </a:stretch>
        </p:blipFill>
        <p:spPr>
          <a:xfrm>
            <a:off x="985625" y="682800"/>
            <a:ext cx="7294124" cy="4120824"/>
          </a:xfrm>
          <a:prstGeom prst="rect">
            <a:avLst/>
          </a:prstGeom>
          <a:noFill/>
          <a:ln>
            <a:noFill/>
          </a:ln>
        </p:spPr>
      </p:pic>
      <p:sp>
        <p:nvSpPr>
          <p:cNvPr id="182" name="Google Shape;182;p28"/>
          <p:cNvSpPr txBox="1">
            <a:spLocks noGrp="1"/>
          </p:cNvSpPr>
          <p:nvPr>
            <p:ph type="title" idx="4294967295"/>
          </p:nvPr>
        </p:nvSpPr>
        <p:spPr>
          <a:xfrm>
            <a:off x="660300" y="85025"/>
            <a:ext cx="7823400" cy="677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ICPSR data in theses and dissertations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9"/>
          <p:cNvSpPr txBox="1">
            <a:spLocks noGrp="1"/>
          </p:cNvSpPr>
          <p:nvPr>
            <p:ph type="title" idx="4294967295"/>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a:t>Additions to the Bibliography from Dimensions</a:t>
            </a:r>
            <a:endParaRPr/>
          </a:p>
        </p:txBody>
      </p:sp>
      <p:pic>
        <p:nvPicPr>
          <p:cNvPr id="188" name="Google Shape;188;p29" descr="Pie chart depicting additions to the ICPSR Bibliography from the Dimensions platform separated by type of search query. 64.4% of additions were based on study name queries, 28.9% were based on study DOI queries, and 6.6% were based on assigned ICPSR study number."/>
          <p:cNvPicPr preferRelativeResize="0"/>
          <p:nvPr/>
        </p:nvPicPr>
        <p:blipFill>
          <a:blip r:embed="rId3">
            <a:alphaModFix/>
          </a:blip>
          <a:stretch>
            <a:fillRect/>
          </a:stretch>
        </p:blipFill>
        <p:spPr>
          <a:xfrm>
            <a:off x="433475" y="1177300"/>
            <a:ext cx="2468879" cy="2148841"/>
          </a:xfrm>
          <a:prstGeom prst="rect">
            <a:avLst/>
          </a:prstGeom>
          <a:noFill/>
          <a:ln>
            <a:noFill/>
          </a:ln>
        </p:spPr>
      </p:pic>
      <p:pic>
        <p:nvPicPr>
          <p:cNvPr id="189" name="Google Shape;189;p29" descr="Pie chart depicting additions to the ICPSR Bibliography from the Dimensions platform sorted by specific ICPSR subject archive. 68.4% of additions were to the ICPSR general archive, 18.9% were to the National Archive of Criminal Justice Data, 5.1% were to the National Archive of Computerized Data on Aging, 3.3% were to the National Addiction &amp; HIV Data Archive Program, 2.3% were to the Resource Center for Minority Data, and 2.0% were to other archives."/>
          <p:cNvPicPr preferRelativeResize="0"/>
          <p:nvPr/>
        </p:nvPicPr>
        <p:blipFill>
          <a:blip r:embed="rId4">
            <a:alphaModFix/>
          </a:blip>
          <a:stretch>
            <a:fillRect/>
          </a:stretch>
        </p:blipFill>
        <p:spPr>
          <a:xfrm>
            <a:off x="3283161" y="2571750"/>
            <a:ext cx="2468880" cy="2148840"/>
          </a:xfrm>
          <a:prstGeom prst="rect">
            <a:avLst/>
          </a:prstGeom>
          <a:noFill/>
          <a:ln>
            <a:noFill/>
          </a:ln>
        </p:spPr>
      </p:pic>
      <p:pic>
        <p:nvPicPr>
          <p:cNvPr id="190" name="Google Shape;190;p29" descr="Pie chart depicting additions to the Bibliography to Dimensions sorted by publication type. 74.4% of the additions were journal articles, 9.3% were book chapters, 5.9% were unpublished documents, 5.6% were reports, 2.6% were books, and 1.9% were classified as &quot;other.&quot;"/>
          <p:cNvPicPr preferRelativeResize="0"/>
          <p:nvPr/>
        </p:nvPicPr>
        <p:blipFill>
          <a:blip r:embed="rId5">
            <a:alphaModFix/>
          </a:blip>
          <a:stretch>
            <a:fillRect/>
          </a:stretch>
        </p:blipFill>
        <p:spPr>
          <a:xfrm>
            <a:off x="6132850" y="1177300"/>
            <a:ext cx="2468880" cy="21488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3888" y="1282303"/>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Navigation</a:t>
            </a:r>
            <a:endParaRPr/>
          </a:p>
        </p:txBody>
      </p:sp>
      <p:sp>
        <p:nvSpPr>
          <p:cNvPr id="196" name="Google Shape;196;p30"/>
          <p:cNvSpPr txBox="1">
            <a:spLocks noGrp="1"/>
          </p:cNvSpPr>
          <p:nvPr>
            <p:ph type="body" idx="1"/>
          </p:nvPr>
        </p:nvSpPr>
        <p:spPr>
          <a:xfrm>
            <a:off x="623900" y="3442100"/>
            <a:ext cx="4431900" cy="1374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t>Changing data citation practice over time</a:t>
            </a:r>
            <a:endParaRPr dirty="0"/>
          </a:p>
        </p:txBody>
      </p:sp>
      <p:pic>
        <p:nvPicPr>
          <p:cNvPr id="197" name="Google Shape;197;p3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5221072" y="298100"/>
            <a:ext cx="3478850" cy="3144000"/>
          </a:xfrm>
          <a:prstGeom prst="rect">
            <a:avLst/>
          </a:prstGeom>
          <a:noFill/>
          <a:ln w="9525" cap="flat" cmpd="sng">
            <a:solidFill>
              <a:srgbClr val="888888"/>
            </a:solidFill>
            <a:prstDash val="solid"/>
            <a:round/>
            <a:headEnd type="none" w="sm" len="sm"/>
            <a:tailEnd type="none" w="sm" len="sm"/>
          </a:ln>
        </p:spPr>
      </p:pic>
      <p:sp>
        <p:nvSpPr>
          <p:cNvPr id="198" name="Google Shape;198;p30"/>
          <p:cNvSpPr txBox="1"/>
          <p:nvPr/>
        </p:nvSpPr>
        <p:spPr>
          <a:xfrm>
            <a:off x="5144675" y="3361650"/>
            <a:ext cx="3555300" cy="276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600">
                <a:solidFill>
                  <a:srgbClr val="888888"/>
                </a:solidFill>
              </a:rPr>
              <a:t>https://www.dreamstime.com/vector-high-detail-sextant-engraving-full-illustration-image126629736</a:t>
            </a:r>
            <a:endParaRPr sz="600">
              <a:solidFill>
                <a:srgbClr val="888888"/>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1">
            <a:extLst>
              <a:ext uri="{C183D7F6-B498-43B3-948B-1728B52AA6E4}">
                <adec:decorative xmlns:adec="http://schemas.microsoft.com/office/drawing/2017/decorative" val="1"/>
              </a:ext>
            </a:extLst>
          </p:cNvPr>
          <p:cNvSpPr txBox="1"/>
          <p:nvPr/>
        </p:nvSpPr>
        <p:spPr>
          <a:xfrm>
            <a:off x="2340975" y="868475"/>
            <a:ext cx="2505300" cy="23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Atkinson Hyperlegible"/>
              <a:ea typeface="Atkinson Hyperlegible"/>
              <a:cs typeface="Atkinson Hyperlegible"/>
              <a:sym typeface="Atkinson Hyperlegible"/>
            </a:endParaRPr>
          </a:p>
        </p:txBody>
      </p:sp>
      <p:sp>
        <p:nvSpPr>
          <p:cNvPr id="2" name="Title 1">
            <a:extLst>
              <a:ext uri="{FF2B5EF4-FFF2-40B4-BE49-F238E27FC236}">
                <a16:creationId xmlns:a16="http://schemas.microsoft.com/office/drawing/2014/main" id="{9EBD5F90-8254-ACD1-7C57-9C67EE135FF2}"/>
              </a:ext>
            </a:extLst>
          </p:cNvPr>
          <p:cNvSpPr>
            <a:spLocks noGrp="1"/>
          </p:cNvSpPr>
          <p:nvPr>
            <p:ph type="title" idx="4294967295"/>
          </p:nvPr>
        </p:nvSpPr>
        <p:spPr>
          <a:xfrm>
            <a:off x="433478" y="-1074900"/>
            <a:ext cx="8488500" cy="1074900"/>
          </a:xfrm>
        </p:spPr>
        <p:txBody>
          <a:bodyPr spcFirstLastPara="1" wrap="square" lIns="68575" tIns="34275" rIns="68575" bIns="34275" anchor="b" anchorCtr="0">
            <a:noAutofit/>
          </a:bodyPr>
          <a:lstStyle/>
          <a:p>
            <a:r>
              <a:rPr lang="en-US" dirty="0"/>
              <a:t>Using Data Citations</a:t>
            </a:r>
          </a:p>
        </p:txBody>
      </p:sp>
      <p:pic>
        <p:nvPicPr>
          <p:cNvPr id="204" name="Google Shape;204;p31" descr="Screenshot of the ICPSR webpage instructing users how to use data citations. Highlighted is the section providing examples of how to cite data in the &quot;Methods&quot; section of a paper and the &quot;References&quot; section of a paper."/>
          <p:cNvPicPr preferRelativeResize="0"/>
          <p:nvPr/>
        </p:nvPicPr>
        <p:blipFill>
          <a:blip r:embed="rId3">
            <a:alphaModFix/>
          </a:blip>
          <a:stretch>
            <a:fillRect/>
          </a:stretch>
        </p:blipFill>
        <p:spPr>
          <a:xfrm>
            <a:off x="330250" y="21525"/>
            <a:ext cx="7432657" cy="5100451"/>
          </a:xfrm>
          <a:prstGeom prst="rect">
            <a:avLst/>
          </a:prstGeom>
          <a:noFill/>
          <a:ln w="28575" cap="flat" cmpd="sng">
            <a:solidFill>
              <a:schemeClr val="dk2"/>
            </a:solidFill>
            <a:prstDash val="solid"/>
            <a:round/>
            <a:headEnd type="none" w="sm" len="sm"/>
            <a:tailEnd type="none" w="sm" len="sm"/>
          </a:ln>
        </p:spPr>
      </p:pic>
      <p:sp>
        <p:nvSpPr>
          <p:cNvPr id="205" name="Google Shape;205;p31">
            <a:extLst>
              <a:ext uri="{C183D7F6-B498-43B3-948B-1728B52AA6E4}">
                <adec:decorative xmlns:adec="http://schemas.microsoft.com/office/drawing/2017/decorative" val="1"/>
              </a:ext>
            </a:extLst>
          </p:cNvPr>
          <p:cNvSpPr/>
          <p:nvPr/>
        </p:nvSpPr>
        <p:spPr>
          <a:xfrm>
            <a:off x="546600" y="3134425"/>
            <a:ext cx="7143900" cy="19209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 name="Title 1">
            <a:extLst>
              <a:ext uri="{FF2B5EF4-FFF2-40B4-BE49-F238E27FC236}">
                <a16:creationId xmlns:a16="http://schemas.microsoft.com/office/drawing/2014/main" id="{988AF600-4139-FC48-34F3-B2FFB6232AC9}"/>
              </a:ext>
            </a:extLst>
          </p:cNvPr>
          <p:cNvSpPr>
            <a:spLocks noGrp="1"/>
          </p:cNvSpPr>
          <p:nvPr>
            <p:ph type="title" idx="4294967295"/>
          </p:nvPr>
        </p:nvSpPr>
        <p:spPr>
          <a:xfrm>
            <a:off x="433478" y="-1074900"/>
            <a:ext cx="8488500" cy="1074900"/>
          </a:xfrm>
        </p:spPr>
        <p:txBody>
          <a:bodyPr spcFirstLastPara="1" wrap="square" lIns="68575" tIns="34275" rIns="68575" bIns="34275" anchor="b" anchorCtr="0">
            <a:noAutofit/>
          </a:bodyPr>
          <a:lstStyle/>
          <a:p>
            <a:r>
              <a:rPr lang="en-US" dirty="0"/>
              <a:t>Three Main Types of ICPSR Study DOI Uses, When Not Citing Data Analyzed</a:t>
            </a:r>
          </a:p>
        </p:txBody>
      </p:sp>
      <p:pic>
        <p:nvPicPr>
          <p:cNvPr id="210" name="Google Shape;210;p32" descr="Screenshot from a previous poster discussing the three main ways ICPSR study DOIs are used when they are not used to cite data being analyzed, as found from Dimensions results pulled from an API. 36% of these instances were &quot;source mentions,&quot; where the study DOI is cited in the publication when the author refers to findings from another study, or suggest a data source for further investigation. 35% of these instances were &quot;data mentions,&quot; where the study DOI is used to give credit for a brief statistic or data point, provided for context or background, but which has nothing to do with the data used in the main analysis. 29% of these instances were &quot;instrument, measure, or methodology use,&quot; where the study DOI is used to acknowledge the use of one or more questions from a survey instrument; or a measure from a study is used, but not the data from that study; or authors compare their methodological approach to that used in the cited study. The screenshot provides in-text examples of each of these instances appearing in the literature. "/>
          <p:cNvPicPr preferRelativeResize="0"/>
          <p:nvPr/>
        </p:nvPicPr>
        <p:blipFill rotWithShape="1">
          <a:blip r:embed="rId3">
            <a:alphaModFix/>
          </a:blip>
          <a:srcRect/>
          <a:stretch/>
        </p:blipFill>
        <p:spPr>
          <a:xfrm>
            <a:off x="87775" y="484255"/>
            <a:ext cx="9056227" cy="3754370"/>
          </a:xfrm>
          <a:prstGeom prst="rect">
            <a:avLst/>
          </a:prstGeom>
          <a:noFill/>
          <a:ln w="57150" cap="flat" cmpd="sng">
            <a:solidFill>
              <a:srgbClr val="115BFB"/>
            </a:solidFill>
            <a:prstDash val="solid"/>
            <a:round/>
            <a:headEnd type="none" w="sm" len="sm"/>
            <a:tailEnd type="none" w="sm" len="sm"/>
          </a:ln>
        </p:spPr>
      </p:pic>
      <p:sp>
        <p:nvSpPr>
          <p:cNvPr id="211" name="Google Shape;211;p32">
            <a:extLst>
              <a:ext uri="{C183D7F6-B498-43B3-948B-1728B52AA6E4}">
                <adec:decorative xmlns:adec="http://schemas.microsoft.com/office/drawing/2017/decorative" val="1"/>
              </a:ext>
            </a:extLst>
          </p:cNvPr>
          <p:cNvSpPr/>
          <p:nvPr/>
        </p:nvSpPr>
        <p:spPr>
          <a:xfrm>
            <a:off x="349250" y="4746625"/>
            <a:ext cx="1063500" cy="28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highlight>
                <a:schemeClr val="lt1"/>
              </a:highlight>
              <a:latin typeface="Atkinson Hyperlegible"/>
              <a:ea typeface="Atkinson Hyperlegible"/>
              <a:cs typeface="Atkinson Hyperlegible"/>
              <a:sym typeface="Atkinson Hyperlegible"/>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3"/>
          <p:cNvSpPr txBox="1">
            <a:spLocks noGrp="1"/>
          </p:cNvSpPr>
          <p:nvPr>
            <p:ph type="title" idx="4294967295"/>
          </p:nvPr>
        </p:nvSpPr>
        <p:spPr>
          <a:xfrm>
            <a:off x="945275" y="194450"/>
            <a:ext cx="7695300" cy="5541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Explicit use of ICPSR studies</a:t>
            </a:r>
          </a:p>
        </p:txBody>
      </p:sp>
      <p:pic>
        <p:nvPicPr>
          <p:cNvPr id="216" name="Google Shape;216;p33" descr="Bar chart depicting the explicit mention of ICPSR studies when used in publications versus the total number of bibliographic records. The chart depicts the years 2020 through 2024. The largest gap between explicit mentions versus total bibliographic records exists in the year 2020, with the gap slowly decreasing in subsequent years."/>
          <p:cNvPicPr preferRelativeResize="0"/>
          <p:nvPr/>
        </p:nvPicPr>
        <p:blipFill>
          <a:blip r:embed="rId3">
            <a:alphaModFix/>
          </a:blip>
          <a:stretch>
            <a:fillRect/>
          </a:stretch>
        </p:blipFill>
        <p:spPr>
          <a:xfrm>
            <a:off x="1386789" y="748550"/>
            <a:ext cx="6572436" cy="40519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4"/>
          <p:cNvSpPr txBox="1">
            <a:spLocks noGrp="1"/>
          </p:cNvSpPr>
          <p:nvPr>
            <p:ph type="title"/>
          </p:nvPr>
        </p:nvSpPr>
        <p:spPr>
          <a:xfrm>
            <a:off x="736200" y="117075"/>
            <a:ext cx="8151300" cy="2074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dirty="0"/>
              <a:t>Citations of a study over time </a:t>
            </a:r>
            <a:endParaRPr dirty="0"/>
          </a:p>
          <a:p>
            <a:pPr marL="0" lvl="0" indent="0" algn="l" rtl="0">
              <a:lnSpc>
                <a:spcPct val="90000"/>
              </a:lnSpc>
              <a:spcBef>
                <a:spcPts val="0"/>
              </a:spcBef>
              <a:spcAft>
                <a:spcPts val="0"/>
              </a:spcAft>
              <a:buClr>
                <a:schemeClr val="dk1"/>
              </a:buClr>
              <a:buSzPts val="3300"/>
              <a:buFont typeface="IBM Plex Sans SemiBold"/>
              <a:buNone/>
            </a:pPr>
            <a:endParaRPr sz="2800" dirty="0"/>
          </a:p>
          <a:p>
            <a:pPr marL="0" lvl="0" indent="0" algn="l" rtl="0">
              <a:lnSpc>
                <a:spcPct val="90000"/>
              </a:lnSpc>
              <a:spcBef>
                <a:spcPts val="0"/>
              </a:spcBef>
              <a:spcAft>
                <a:spcPts val="0"/>
              </a:spcAft>
              <a:buClr>
                <a:schemeClr val="dk1"/>
              </a:buClr>
              <a:buSzPts val="3300"/>
              <a:buFont typeface="IBM Plex Sans SemiBold"/>
              <a:buNone/>
            </a:pPr>
            <a:r>
              <a:rPr lang="en" sz="2400" dirty="0">
                <a:solidFill>
                  <a:schemeClr val="dk2"/>
                </a:solidFill>
              </a:rPr>
              <a:t>Cambridge Study in Delinquent Development </a:t>
            </a:r>
            <a:endParaRPr sz="2400" dirty="0">
              <a:solidFill>
                <a:schemeClr val="dk2"/>
              </a:solidFill>
            </a:endParaRPr>
          </a:p>
          <a:p>
            <a:pPr marL="0" lvl="0" indent="0" algn="l" rtl="0">
              <a:lnSpc>
                <a:spcPct val="90000"/>
              </a:lnSpc>
              <a:spcBef>
                <a:spcPts val="0"/>
              </a:spcBef>
              <a:spcAft>
                <a:spcPts val="0"/>
              </a:spcAft>
              <a:buClr>
                <a:schemeClr val="dk1"/>
              </a:buClr>
              <a:buSzPts val="3300"/>
              <a:buFont typeface="IBM Plex Sans SemiBold"/>
              <a:buNone/>
            </a:pPr>
            <a:r>
              <a:rPr lang="en" sz="2400" dirty="0">
                <a:solidFill>
                  <a:schemeClr val="dk2"/>
                </a:solidFill>
              </a:rPr>
              <a:t>[Great Britain], 1961-1981 [released in 1986]</a:t>
            </a:r>
            <a:endParaRPr sz="2400" dirty="0">
              <a:solidFill>
                <a:schemeClr val="dk2"/>
              </a:solidFill>
            </a:endParaRPr>
          </a:p>
        </p:txBody>
      </p:sp>
      <p:grpSp>
        <p:nvGrpSpPr>
          <p:cNvPr id="223" name="Google Shape;223;p34" descr="Timeline depicting citations of the study &quot;Cambridge Study in Delinquent Development&quot; over time from the years 1969-2023."/>
          <p:cNvGrpSpPr/>
          <p:nvPr/>
        </p:nvGrpSpPr>
        <p:grpSpPr>
          <a:xfrm>
            <a:off x="490675" y="3111500"/>
            <a:ext cx="7917125" cy="1058950"/>
            <a:chOff x="490675" y="3111500"/>
            <a:chExt cx="7917125" cy="1058950"/>
          </a:xfrm>
        </p:grpSpPr>
        <p:cxnSp>
          <p:nvCxnSpPr>
            <p:cNvPr id="224" name="Google Shape;224;p34"/>
            <p:cNvCxnSpPr/>
            <p:nvPr/>
          </p:nvCxnSpPr>
          <p:spPr>
            <a:xfrm>
              <a:off x="736200" y="3631900"/>
              <a:ext cx="7671600" cy="0"/>
            </a:xfrm>
            <a:prstGeom prst="straightConnector1">
              <a:avLst/>
            </a:prstGeom>
            <a:noFill/>
            <a:ln w="76200" cap="flat" cmpd="sng">
              <a:solidFill>
                <a:schemeClr val="dk2"/>
              </a:solidFill>
              <a:prstDash val="solid"/>
              <a:round/>
              <a:headEnd type="none" w="med" len="med"/>
              <a:tailEnd type="triangle" w="med" len="med"/>
            </a:ln>
            <a:effectLst>
              <a:outerShdw blurRad="57150" dist="19050" dir="5400000" algn="bl" rotWithShape="0">
                <a:srgbClr val="000000">
                  <a:alpha val="50000"/>
                </a:srgbClr>
              </a:outerShdw>
            </a:effectLst>
          </p:spPr>
        </p:cxnSp>
        <p:sp>
          <p:nvSpPr>
            <p:cNvPr id="225" name="Google Shape;225;p34"/>
            <p:cNvSpPr/>
            <p:nvPr/>
          </p:nvSpPr>
          <p:spPr>
            <a:xfrm>
              <a:off x="736200"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26" name="Google Shape;226;p34"/>
            <p:cNvSpPr/>
            <p:nvPr/>
          </p:nvSpPr>
          <p:spPr>
            <a:xfrm rot="10800000">
              <a:off x="1639125"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27" name="Google Shape;227;p34"/>
            <p:cNvSpPr/>
            <p:nvPr/>
          </p:nvSpPr>
          <p:spPr>
            <a:xfrm rot="10800000">
              <a:off x="4377262"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Atkinson Hyperlegible"/>
                  <a:ea typeface="Atkinson Hyperlegible"/>
                  <a:cs typeface="Atkinson Hyperlegible"/>
                  <a:sym typeface="Atkinson Hyperlegible"/>
                </a:rPr>
                <a:t> </a:t>
              </a:r>
              <a:endParaRPr>
                <a:latin typeface="Atkinson Hyperlegible"/>
                <a:ea typeface="Atkinson Hyperlegible"/>
                <a:cs typeface="Atkinson Hyperlegible"/>
                <a:sym typeface="Atkinson Hyperlegible"/>
              </a:endParaRPr>
            </a:p>
          </p:txBody>
        </p:sp>
        <p:sp>
          <p:nvSpPr>
            <p:cNvPr id="228" name="Google Shape;228;p34"/>
            <p:cNvSpPr/>
            <p:nvPr/>
          </p:nvSpPr>
          <p:spPr>
            <a:xfrm rot="10800000">
              <a:off x="6406150"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29" name="Google Shape;229;p34"/>
            <p:cNvSpPr/>
            <p:nvPr/>
          </p:nvSpPr>
          <p:spPr>
            <a:xfrm>
              <a:off x="3064537"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30" name="Google Shape;230;p34"/>
            <p:cNvSpPr/>
            <p:nvPr/>
          </p:nvSpPr>
          <p:spPr>
            <a:xfrm>
              <a:off x="7306725"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31" name="Google Shape;231;p34"/>
            <p:cNvSpPr txBox="1"/>
            <p:nvPr/>
          </p:nvSpPr>
          <p:spPr>
            <a:xfrm>
              <a:off x="490675" y="3713325"/>
              <a:ext cx="1039200" cy="438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Atkinson Hyperlegible"/>
                  <a:ea typeface="Atkinson Hyperlegible"/>
                  <a:cs typeface="Atkinson Hyperlegible"/>
                  <a:sym typeface="Atkinson Hyperlegible"/>
                </a:rPr>
                <a:t>1969</a:t>
              </a:r>
              <a:endParaRPr sz="2400" b="1">
                <a:solidFill>
                  <a:schemeClr val="dk1"/>
                </a:solidFill>
                <a:latin typeface="Atkinson Hyperlegible"/>
                <a:ea typeface="Atkinson Hyperlegible"/>
                <a:cs typeface="Atkinson Hyperlegible"/>
                <a:sym typeface="Atkinson Hyperlegible"/>
              </a:endParaRPr>
            </a:p>
          </p:txBody>
        </p:sp>
        <p:sp>
          <p:nvSpPr>
            <p:cNvPr id="232" name="Google Shape;232;p34"/>
            <p:cNvSpPr txBox="1"/>
            <p:nvPr/>
          </p:nvSpPr>
          <p:spPr>
            <a:xfrm>
              <a:off x="7194900" y="3731513"/>
              <a:ext cx="1039200" cy="4389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Atkinson Hyperlegible"/>
                  <a:ea typeface="Atkinson Hyperlegible"/>
                  <a:cs typeface="Atkinson Hyperlegible"/>
                  <a:sym typeface="Atkinson Hyperlegible"/>
                </a:rPr>
                <a:t>2023</a:t>
              </a:r>
              <a:endParaRPr sz="2400" b="1">
                <a:solidFill>
                  <a:schemeClr val="dk1"/>
                </a:solidFill>
                <a:latin typeface="Atkinson Hyperlegible"/>
                <a:ea typeface="Atkinson Hyperlegible"/>
                <a:cs typeface="Atkinson Hyperlegible"/>
                <a:sym typeface="Atkinson Hyperlegible"/>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 name="Title 1">
            <a:extLst>
              <a:ext uri="{FF2B5EF4-FFF2-40B4-BE49-F238E27FC236}">
                <a16:creationId xmlns:a16="http://schemas.microsoft.com/office/drawing/2014/main" id="{B7827122-F32E-BE58-5DD9-1F088A2DDE5C}"/>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1969</a:t>
            </a:r>
          </a:p>
        </p:txBody>
      </p:sp>
      <p:sp>
        <p:nvSpPr>
          <p:cNvPr id="237" name="Google Shape;237;p35"/>
          <p:cNvSpPr txBox="1">
            <a:spLocks noGrp="1"/>
          </p:cNvSpPr>
          <p:nvPr>
            <p:ph type="body" idx="1"/>
          </p:nvPr>
        </p:nvSpPr>
        <p:spPr>
          <a:xfrm>
            <a:off x="736200" y="87263"/>
            <a:ext cx="8488500" cy="1491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0"/>
              </a:spcBef>
              <a:spcAft>
                <a:spcPts val="0"/>
              </a:spcAft>
              <a:buClr>
                <a:schemeClr val="dk1"/>
              </a:buClr>
              <a:buSzPts val="2100"/>
              <a:buNone/>
            </a:pPr>
            <a:endParaRPr dirty="0">
              <a:solidFill>
                <a:schemeClr val="accent1"/>
              </a:solidFill>
            </a:endParaRPr>
          </a:p>
          <a:p>
            <a:pPr marL="0" lvl="0" indent="0" algn="l" rtl="0">
              <a:lnSpc>
                <a:spcPct val="90000"/>
              </a:lnSpc>
              <a:spcBef>
                <a:spcPts val="800"/>
              </a:spcBef>
              <a:spcAft>
                <a:spcPts val="0"/>
              </a:spcAft>
              <a:buClr>
                <a:schemeClr val="accent1"/>
              </a:buClr>
              <a:buSzPts val="2100"/>
              <a:buNone/>
            </a:pPr>
            <a:r>
              <a:rPr lang="en" sz="2800" b="1" dirty="0">
                <a:solidFill>
                  <a:schemeClr val="accent1"/>
                </a:solidFill>
                <a:latin typeface="IBM Plex Sans"/>
                <a:ea typeface="IBM Plex Sans"/>
                <a:cs typeface="IBM Plex Sans"/>
                <a:sym typeface="IBM Plex Sans"/>
              </a:rPr>
              <a:t>“The present research concerns a longitudinal study of 411 boys from an urban, working class area” </a:t>
            </a:r>
            <a:r>
              <a:rPr lang="en" sz="2800" dirty="0">
                <a:solidFill>
                  <a:schemeClr val="accent1"/>
                </a:solidFill>
                <a:latin typeface="IBM Plex Sans"/>
                <a:ea typeface="IBM Plex Sans"/>
                <a:cs typeface="IBM Plex Sans"/>
                <a:sym typeface="IBM Plex Sans"/>
              </a:rPr>
              <a:t>- </a:t>
            </a:r>
            <a:r>
              <a:rPr lang="en" sz="2200" dirty="0">
                <a:solidFill>
                  <a:schemeClr val="accent1"/>
                </a:solidFill>
                <a:latin typeface="IBM Plex Sans"/>
                <a:ea typeface="IBM Plex Sans"/>
                <a:cs typeface="IBM Plex Sans"/>
                <a:sym typeface="IBM Plex Sans"/>
              </a:rPr>
              <a:t>From: Gibson, H.B., Hanson, Ruth. Peer ratings as predictors of school behaviour and delinquency. </a:t>
            </a:r>
            <a:r>
              <a:rPr lang="en" sz="2200" i="1" dirty="0">
                <a:solidFill>
                  <a:schemeClr val="accent1"/>
                </a:solidFill>
                <a:latin typeface="IBM Plex Sans"/>
                <a:ea typeface="IBM Plex Sans"/>
                <a:cs typeface="IBM Plex Sans"/>
                <a:sym typeface="IBM Plex Sans"/>
              </a:rPr>
              <a:t>British Journal of Social and Clinical Psychology.</a:t>
            </a:r>
            <a:r>
              <a:rPr lang="en" sz="2200" dirty="0">
                <a:solidFill>
                  <a:schemeClr val="accent1"/>
                </a:solidFill>
                <a:latin typeface="IBM Plex Sans"/>
                <a:ea typeface="IBM Plex Sans"/>
                <a:cs typeface="IBM Plex Sans"/>
                <a:sym typeface="IBM Plex Sans"/>
              </a:rPr>
              <a:t> 8(4), 313-322.</a:t>
            </a:r>
            <a:endParaRPr sz="2800" dirty="0">
              <a:latin typeface="IBM Plex Sans"/>
              <a:ea typeface="IBM Plex Sans"/>
              <a:cs typeface="IBM Plex Sans"/>
              <a:sym typeface="IBM Plex Sans"/>
            </a:endParaRPr>
          </a:p>
          <a:p>
            <a:pPr marL="0" lvl="0" indent="0" algn="l" rtl="0">
              <a:lnSpc>
                <a:spcPct val="90000"/>
              </a:lnSpc>
              <a:spcBef>
                <a:spcPts val="800"/>
              </a:spcBef>
              <a:spcAft>
                <a:spcPts val="0"/>
              </a:spcAft>
              <a:buClr>
                <a:schemeClr val="dk1"/>
              </a:buClr>
              <a:buSzPts val="1500"/>
              <a:buNone/>
            </a:pPr>
            <a:endParaRPr dirty="0"/>
          </a:p>
        </p:txBody>
      </p:sp>
      <p:grpSp>
        <p:nvGrpSpPr>
          <p:cNvPr id="239" name="Google Shape;239;p35" descr="Timeline depicting citations of the study &quot;Cambridge Study in Delinquent Development&quot; highlighting the year 1969."/>
          <p:cNvGrpSpPr/>
          <p:nvPr/>
        </p:nvGrpSpPr>
        <p:grpSpPr>
          <a:xfrm>
            <a:off x="490675" y="3111500"/>
            <a:ext cx="7917125" cy="1058950"/>
            <a:chOff x="490675" y="3111500"/>
            <a:chExt cx="7917125" cy="1058950"/>
          </a:xfrm>
        </p:grpSpPr>
        <p:cxnSp>
          <p:nvCxnSpPr>
            <p:cNvPr id="240" name="Google Shape;240;p35" descr="Timeline depicting citations of the study &quot;Cambridge Study in Delinquent Development&quot; over time, highlighting the year 1969."/>
            <p:cNvCxnSpPr/>
            <p:nvPr/>
          </p:nvCxnSpPr>
          <p:spPr>
            <a:xfrm>
              <a:off x="736200" y="36319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241" name="Google Shape;241;p35"/>
            <p:cNvSpPr/>
            <p:nvPr/>
          </p:nvSpPr>
          <p:spPr>
            <a:xfrm>
              <a:off x="736200"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2" name="Google Shape;242;p35"/>
            <p:cNvSpPr/>
            <p:nvPr/>
          </p:nvSpPr>
          <p:spPr>
            <a:xfrm rot="10800000">
              <a:off x="1639125"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3" name="Google Shape;243;p35"/>
            <p:cNvSpPr/>
            <p:nvPr/>
          </p:nvSpPr>
          <p:spPr>
            <a:xfrm rot="10800000">
              <a:off x="4377262"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4" name="Google Shape;244;p35"/>
            <p:cNvSpPr/>
            <p:nvPr/>
          </p:nvSpPr>
          <p:spPr>
            <a:xfrm rot="10800000">
              <a:off x="6406150"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5" name="Google Shape;245;p35"/>
            <p:cNvSpPr/>
            <p:nvPr/>
          </p:nvSpPr>
          <p:spPr>
            <a:xfrm>
              <a:off x="3064537"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6" name="Google Shape;246;p35"/>
            <p:cNvSpPr/>
            <p:nvPr/>
          </p:nvSpPr>
          <p:spPr>
            <a:xfrm>
              <a:off x="7306725"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47" name="Google Shape;247;p35"/>
            <p:cNvSpPr txBox="1"/>
            <p:nvPr/>
          </p:nvSpPr>
          <p:spPr>
            <a:xfrm>
              <a:off x="490675" y="37133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1969</a:t>
              </a:r>
              <a:endParaRPr sz="2400" b="1">
                <a:solidFill>
                  <a:schemeClr val="dk1"/>
                </a:solidFill>
                <a:latin typeface="IBM Plex Sans"/>
                <a:ea typeface="IBM Plex Sans"/>
                <a:cs typeface="IBM Plex Sans"/>
                <a:sym typeface="IBM Plex Sans"/>
              </a:endParaRPr>
            </a:p>
          </p:txBody>
        </p:sp>
      </p:grpSp>
      <p:cxnSp>
        <p:nvCxnSpPr>
          <p:cNvPr id="238" name="Google Shape;238;p35">
            <a:extLst>
              <a:ext uri="{C183D7F6-B498-43B3-948B-1728B52AA6E4}">
                <adec:decorative xmlns:adec="http://schemas.microsoft.com/office/drawing/2017/decorative" val="1"/>
              </a:ext>
            </a:extLst>
          </p:cNvPr>
          <p:cNvCxnSpPr/>
          <p:nvPr/>
        </p:nvCxnSpPr>
        <p:spPr>
          <a:xfrm flipH="1">
            <a:off x="1125675" y="2395738"/>
            <a:ext cx="793500" cy="6858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 name="Title 1">
            <a:extLst>
              <a:ext uri="{FF2B5EF4-FFF2-40B4-BE49-F238E27FC236}">
                <a16:creationId xmlns:a16="http://schemas.microsoft.com/office/drawing/2014/main" id="{579E4DC2-894B-3B72-5A6D-E68224C41869}"/>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1973</a:t>
            </a:r>
          </a:p>
        </p:txBody>
      </p:sp>
      <p:grpSp>
        <p:nvGrpSpPr>
          <p:cNvPr id="254" name="Google Shape;254;p36" descr="Timeline depicting citations of the study &quot;Cambridge Study in Delinquent Development&quot; highlighting the year 1973."/>
          <p:cNvGrpSpPr/>
          <p:nvPr/>
        </p:nvGrpSpPr>
        <p:grpSpPr>
          <a:xfrm>
            <a:off x="736200" y="3103725"/>
            <a:ext cx="7671600" cy="1066725"/>
            <a:chOff x="736200" y="3103725"/>
            <a:chExt cx="7671600" cy="1066725"/>
          </a:xfrm>
        </p:grpSpPr>
        <p:cxnSp>
          <p:nvCxnSpPr>
            <p:cNvPr id="255" name="Google Shape;255;p36" descr="Timeline depicting citations of the study &quot;Cambridge Study in Delinquent Development&quot; over time, highlighting the year 1973."/>
            <p:cNvCxnSpPr/>
            <p:nvPr/>
          </p:nvCxnSpPr>
          <p:spPr>
            <a:xfrm>
              <a:off x="736200" y="36319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256" name="Google Shape;256;p36"/>
            <p:cNvSpPr/>
            <p:nvPr/>
          </p:nvSpPr>
          <p:spPr>
            <a:xfrm>
              <a:off x="736200"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57" name="Google Shape;257;p36"/>
            <p:cNvSpPr/>
            <p:nvPr/>
          </p:nvSpPr>
          <p:spPr>
            <a:xfrm rot="10800000">
              <a:off x="1639125"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58" name="Google Shape;258;p36"/>
            <p:cNvSpPr/>
            <p:nvPr/>
          </p:nvSpPr>
          <p:spPr>
            <a:xfrm rot="10800000">
              <a:off x="4377262"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59" name="Google Shape;259;p36"/>
            <p:cNvSpPr/>
            <p:nvPr/>
          </p:nvSpPr>
          <p:spPr>
            <a:xfrm rot="10800000">
              <a:off x="6406150" y="37314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60" name="Google Shape;260;p36"/>
            <p:cNvSpPr/>
            <p:nvPr/>
          </p:nvSpPr>
          <p:spPr>
            <a:xfrm>
              <a:off x="3064537"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61" name="Google Shape;261;p36"/>
            <p:cNvSpPr/>
            <p:nvPr/>
          </p:nvSpPr>
          <p:spPr>
            <a:xfrm>
              <a:off x="7306725" y="31115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62" name="Google Shape;262;p36"/>
            <p:cNvSpPr txBox="1"/>
            <p:nvPr/>
          </p:nvSpPr>
          <p:spPr>
            <a:xfrm>
              <a:off x="1405075" y="31037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1973</a:t>
              </a:r>
              <a:endParaRPr sz="2400" b="1">
                <a:solidFill>
                  <a:schemeClr val="dk1"/>
                </a:solidFill>
                <a:latin typeface="IBM Plex Sans"/>
                <a:ea typeface="IBM Plex Sans"/>
                <a:cs typeface="IBM Plex Sans"/>
                <a:sym typeface="IBM Plex Sans"/>
              </a:endParaRPr>
            </a:p>
          </p:txBody>
        </p:sp>
      </p:grpSp>
      <p:sp>
        <p:nvSpPr>
          <p:cNvPr id="252" name="Google Shape;252;p36"/>
          <p:cNvSpPr txBox="1">
            <a:spLocks noGrp="1"/>
          </p:cNvSpPr>
          <p:nvPr>
            <p:ph type="body" idx="1"/>
          </p:nvPr>
        </p:nvSpPr>
        <p:spPr>
          <a:xfrm>
            <a:off x="655500" y="423651"/>
            <a:ext cx="8488500" cy="1602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500"/>
              <a:buNone/>
            </a:pPr>
            <a:r>
              <a:rPr lang="en" sz="2800" b="1">
                <a:solidFill>
                  <a:schemeClr val="accent1"/>
                </a:solidFill>
                <a:latin typeface="IBM Plex Sans"/>
                <a:ea typeface="IBM Plex Sans"/>
                <a:cs typeface="IBM Plex Sans"/>
                <a:sym typeface="IBM Plex Sans"/>
              </a:rPr>
              <a:t>“This research forms part of the Cambridge Study in Delinquent Development, which is a long-term follow-up study of a sample of 411 normal schoolboys”</a:t>
            </a:r>
            <a:r>
              <a:rPr lang="en" sz="2800">
                <a:solidFill>
                  <a:schemeClr val="accent1"/>
                </a:solidFill>
                <a:latin typeface="IBM Plex Sans"/>
                <a:ea typeface="IBM Plex Sans"/>
                <a:cs typeface="IBM Plex Sans"/>
                <a:sym typeface="IBM Plex Sans"/>
              </a:rPr>
              <a:t> - </a:t>
            </a:r>
            <a:r>
              <a:rPr lang="en" sz="2200">
                <a:solidFill>
                  <a:schemeClr val="accent1"/>
                </a:solidFill>
                <a:latin typeface="IBM Plex Sans"/>
                <a:ea typeface="IBM Plex Sans"/>
                <a:cs typeface="IBM Plex Sans"/>
                <a:sym typeface="IBM Plex Sans"/>
              </a:rPr>
              <a:t>From: Farrington, David P. Self-reports of deviant behavior: Predictive and stable? </a:t>
            </a:r>
            <a:r>
              <a:rPr lang="en" sz="2200" i="1">
                <a:solidFill>
                  <a:schemeClr val="accent1"/>
                </a:solidFill>
                <a:latin typeface="IBM Plex Sans"/>
                <a:ea typeface="IBM Plex Sans"/>
                <a:cs typeface="IBM Plex Sans"/>
                <a:sym typeface="IBM Plex Sans"/>
              </a:rPr>
              <a:t>Journal of Criminal Law and Criminology.</a:t>
            </a:r>
            <a:r>
              <a:rPr lang="en" sz="2200">
                <a:solidFill>
                  <a:schemeClr val="accent1"/>
                </a:solidFill>
                <a:latin typeface="IBM Plex Sans"/>
                <a:ea typeface="IBM Plex Sans"/>
                <a:cs typeface="IBM Plex Sans"/>
                <a:sym typeface="IBM Plex Sans"/>
              </a:rPr>
              <a:t> 64(1), 99-110.</a:t>
            </a:r>
            <a:r>
              <a:rPr lang="en">
                <a:solidFill>
                  <a:schemeClr val="accent1"/>
                </a:solidFill>
                <a:latin typeface="IBM Plex Sans"/>
                <a:ea typeface="IBM Plex Sans"/>
                <a:cs typeface="IBM Plex Sans"/>
                <a:sym typeface="IBM Plex Sans"/>
              </a:rPr>
              <a:t> </a:t>
            </a:r>
            <a:endParaRPr>
              <a:solidFill>
                <a:schemeClr val="accent1"/>
              </a:solidFill>
              <a:latin typeface="IBM Plex Sans"/>
              <a:ea typeface="IBM Plex Sans"/>
              <a:cs typeface="IBM Plex Sans"/>
              <a:sym typeface="IBM Plex Sans"/>
            </a:endParaRPr>
          </a:p>
        </p:txBody>
      </p:sp>
      <p:cxnSp>
        <p:nvCxnSpPr>
          <p:cNvPr id="253" name="Google Shape;253;p36">
            <a:extLst>
              <a:ext uri="{C183D7F6-B498-43B3-948B-1728B52AA6E4}">
                <adec:decorative xmlns:adec="http://schemas.microsoft.com/office/drawing/2017/decorative" val="1"/>
              </a:ext>
            </a:extLst>
          </p:cNvPr>
          <p:cNvCxnSpPr/>
          <p:nvPr/>
        </p:nvCxnSpPr>
        <p:spPr>
          <a:xfrm flipH="1">
            <a:off x="1905375" y="2725800"/>
            <a:ext cx="171900" cy="4458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9"/>
          <p:cNvSpPr txBox="1">
            <a:spLocks noGrp="1"/>
          </p:cNvSpPr>
          <p:nvPr>
            <p:ph type="title"/>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dirty="0"/>
              <a:t>Wealth from the sea</a:t>
            </a:r>
            <a:endParaRPr dirty="0"/>
          </a:p>
        </p:txBody>
      </p:sp>
      <p:sp>
        <p:nvSpPr>
          <p:cNvPr id="113" name="Google Shape;113;p19"/>
          <p:cNvSpPr txBox="1">
            <a:spLocks noGrp="1"/>
          </p:cNvSpPr>
          <p:nvPr>
            <p:ph type="body" idx="1"/>
          </p:nvPr>
        </p:nvSpPr>
        <p:spPr>
          <a:xfrm>
            <a:off x="433475" y="1350250"/>
            <a:ext cx="7800300" cy="3422400"/>
          </a:xfrm>
          <a:prstGeom prst="rect">
            <a:avLst/>
          </a:prstGeom>
          <a:noFill/>
          <a:ln>
            <a:noFill/>
          </a:ln>
        </p:spPr>
        <p:txBody>
          <a:bodyPr spcFirstLastPara="1" wrap="square" lIns="68575" tIns="34275" rIns="68575" bIns="34275" anchor="t" anchorCtr="0">
            <a:noAutofit/>
          </a:bodyPr>
          <a:lstStyle/>
          <a:p>
            <a:pPr marL="914400" lvl="0" indent="-361950" algn="l" rtl="0">
              <a:lnSpc>
                <a:spcPct val="100000"/>
              </a:lnSpc>
              <a:spcBef>
                <a:spcPts val="0"/>
              </a:spcBef>
              <a:spcAft>
                <a:spcPts val="0"/>
              </a:spcAft>
              <a:buSzPts val="2100"/>
              <a:buAutoNum type="arabicPeriod"/>
            </a:pPr>
            <a:r>
              <a:rPr lang="en" sz="2100" i="1" dirty="0">
                <a:latin typeface="Arial"/>
                <a:ea typeface="Arial"/>
                <a:cs typeface="Arial"/>
                <a:sym typeface="Arial"/>
              </a:rPr>
              <a:t>Fishing</a:t>
            </a:r>
            <a:r>
              <a:rPr lang="en" sz="2100" dirty="0">
                <a:latin typeface="Arial"/>
                <a:ea typeface="Arial"/>
                <a:cs typeface="Arial"/>
                <a:sym typeface="Arial"/>
              </a:rPr>
              <a:t>: Our collection criteria, search strategy, and the species we find</a:t>
            </a:r>
            <a:endParaRPr sz="2100" dirty="0">
              <a:latin typeface="Arial"/>
              <a:ea typeface="Arial"/>
              <a:cs typeface="Arial"/>
              <a:sym typeface="Arial"/>
            </a:endParaRPr>
          </a:p>
          <a:p>
            <a:pPr marL="914400" lvl="0" indent="-361950" algn="l" rtl="0">
              <a:lnSpc>
                <a:spcPct val="200000"/>
              </a:lnSpc>
              <a:spcBef>
                <a:spcPts val="0"/>
              </a:spcBef>
              <a:spcAft>
                <a:spcPts val="0"/>
              </a:spcAft>
              <a:buSzPts val="2100"/>
              <a:buAutoNum type="arabicPeriod"/>
            </a:pPr>
            <a:r>
              <a:rPr lang="en" sz="2100" i="1" dirty="0">
                <a:latin typeface="Arial"/>
                <a:ea typeface="Arial"/>
                <a:cs typeface="Arial"/>
                <a:sym typeface="Arial"/>
              </a:rPr>
              <a:t>Navigation</a:t>
            </a:r>
            <a:r>
              <a:rPr lang="en" sz="2100" dirty="0">
                <a:latin typeface="Arial"/>
                <a:ea typeface="Arial"/>
                <a:cs typeface="Arial"/>
                <a:sym typeface="Arial"/>
              </a:rPr>
              <a:t>: changing data citation conventions</a:t>
            </a:r>
            <a:endParaRPr sz="2100" dirty="0">
              <a:latin typeface="Arial"/>
              <a:ea typeface="Arial"/>
              <a:cs typeface="Arial"/>
              <a:sym typeface="Arial"/>
            </a:endParaRPr>
          </a:p>
          <a:p>
            <a:pPr marL="914400" lvl="0" indent="-361950" algn="l" rtl="0">
              <a:lnSpc>
                <a:spcPct val="200000"/>
              </a:lnSpc>
              <a:spcBef>
                <a:spcPts val="0"/>
              </a:spcBef>
              <a:spcAft>
                <a:spcPts val="0"/>
              </a:spcAft>
              <a:buSzPts val="2100"/>
              <a:buAutoNum type="arabicPeriod"/>
            </a:pPr>
            <a:r>
              <a:rPr lang="en" sz="2100" i="1" dirty="0">
                <a:latin typeface="Arial"/>
                <a:ea typeface="Arial"/>
                <a:cs typeface="Arial"/>
                <a:sym typeface="Arial"/>
              </a:rPr>
              <a:t>Migrations: </a:t>
            </a:r>
            <a:r>
              <a:rPr lang="en" sz="2100" dirty="0">
                <a:latin typeface="Arial"/>
                <a:ea typeface="Arial"/>
                <a:cs typeface="Arial"/>
                <a:sym typeface="Arial"/>
              </a:rPr>
              <a:t>research and publication lifecycles</a:t>
            </a:r>
            <a:endParaRPr sz="2100" dirty="0">
              <a:latin typeface="Arial"/>
              <a:ea typeface="Arial"/>
              <a:cs typeface="Arial"/>
              <a:sym typeface="Arial"/>
            </a:endParaRPr>
          </a:p>
          <a:p>
            <a:pPr marL="914400" lvl="0" indent="-361950" algn="l" rtl="0">
              <a:lnSpc>
                <a:spcPct val="200000"/>
              </a:lnSpc>
              <a:spcBef>
                <a:spcPts val="0"/>
              </a:spcBef>
              <a:spcAft>
                <a:spcPts val="0"/>
              </a:spcAft>
              <a:buSzPts val="2100"/>
              <a:buFont typeface="Arial"/>
              <a:buAutoNum type="arabicPeriod"/>
            </a:pPr>
            <a:r>
              <a:rPr lang="en" sz="2100" i="1" dirty="0">
                <a:latin typeface="Arial"/>
                <a:ea typeface="Arial"/>
                <a:cs typeface="Arial"/>
                <a:sym typeface="Arial"/>
              </a:rPr>
              <a:t>Strange catch</a:t>
            </a:r>
            <a:r>
              <a:rPr lang="en" sz="2100" dirty="0">
                <a:latin typeface="Arial"/>
                <a:ea typeface="Arial"/>
                <a:cs typeface="Arial"/>
                <a:sym typeface="Arial"/>
              </a:rPr>
              <a:t>: oddities from the depths</a:t>
            </a:r>
            <a:endParaRPr sz="2100" dirty="0">
              <a:latin typeface="Arial"/>
              <a:ea typeface="Arial"/>
              <a:cs typeface="Arial"/>
              <a:sym typeface="Arial"/>
            </a:endParaRPr>
          </a:p>
          <a:p>
            <a:pPr marL="914400" lvl="0" indent="0" algn="l" rtl="0">
              <a:lnSpc>
                <a:spcPct val="200000"/>
              </a:lnSpc>
              <a:spcBef>
                <a:spcPts val="0"/>
              </a:spcBef>
              <a:spcAft>
                <a:spcPts val="0"/>
              </a:spcAft>
              <a:buNone/>
            </a:pPr>
            <a:endParaRPr sz="2100" dirty="0">
              <a:latin typeface="Arial"/>
              <a:ea typeface="Arial"/>
              <a:cs typeface="Arial"/>
              <a:sym typeface="Arial"/>
            </a:endParaRPr>
          </a:p>
          <a:p>
            <a:pPr marL="914400" lvl="0" indent="0" algn="l" rtl="0">
              <a:lnSpc>
                <a:spcPct val="150000"/>
              </a:lnSpc>
              <a:spcBef>
                <a:spcPts val="800"/>
              </a:spcBef>
              <a:spcAft>
                <a:spcPts val="0"/>
              </a:spcAft>
              <a:buNone/>
            </a:pPr>
            <a:endParaRPr sz="2300" dirty="0"/>
          </a:p>
        </p:txBody>
      </p:sp>
      <p:sp>
        <p:nvSpPr>
          <p:cNvPr id="114" name="Google Shape;114;p19">
            <a:extLst>
              <a:ext uri="{C183D7F6-B498-43B3-948B-1728B52AA6E4}">
                <adec:decorative xmlns:adec="http://schemas.microsoft.com/office/drawing/2017/decorative" val="1"/>
              </a:ext>
            </a:extLst>
          </p:cNvPr>
          <p:cNvSpPr/>
          <p:nvPr/>
        </p:nvSpPr>
        <p:spPr>
          <a:xfrm>
            <a:off x="378900" y="4772650"/>
            <a:ext cx="1023900" cy="322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 name="Title 1">
            <a:extLst>
              <a:ext uri="{FF2B5EF4-FFF2-40B4-BE49-F238E27FC236}">
                <a16:creationId xmlns:a16="http://schemas.microsoft.com/office/drawing/2014/main" id="{DAD0C430-4AB7-C64A-1BB9-B235FEA18419}"/>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1983</a:t>
            </a:r>
          </a:p>
        </p:txBody>
      </p:sp>
      <p:grpSp>
        <p:nvGrpSpPr>
          <p:cNvPr id="269" name="Google Shape;269;p37" descr="Timeline depicting citations of the study &quot;Cambridge Study in Delinquent Development&quot; highlighting the year 1983.">
            <a:extLst>
              <a:ext uri="{C183D7F6-B498-43B3-948B-1728B52AA6E4}">
                <adec:decorative xmlns:adec="http://schemas.microsoft.com/office/drawing/2017/decorative" val="0"/>
              </a:ext>
            </a:extLst>
          </p:cNvPr>
          <p:cNvGrpSpPr/>
          <p:nvPr/>
        </p:nvGrpSpPr>
        <p:grpSpPr>
          <a:xfrm>
            <a:off x="736200" y="3949700"/>
            <a:ext cx="7671600" cy="1058950"/>
            <a:chOff x="736200" y="3949700"/>
            <a:chExt cx="7671600" cy="1058950"/>
          </a:xfrm>
        </p:grpSpPr>
        <p:cxnSp>
          <p:nvCxnSpPr>
            <p:cNvPr id="270" name="Google Shape;270;p37" descr="Timeline depicting citations of the study &quot;Cambridge Study in Delinquent Development&quot; over time, highlighting the year 1983."/>
            <p:cNvCxnSpPr/>
            <p:nvPr/>
          </p:nvCxnSpPr>
          <p:spPr>
            <a:xfrm>
              <a:off x="736200" y="44701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271" name="Google Shape;271;p37"/>
            <p:cNvSpPr/>
            <p:nvPr/>
          </p:nvSpPr>
          <p:spPr>
            <a:xfrm>
              <a:off x="736200"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2" name="Google Shape;272;p37"/>
            <p:cNvSpPr/>
            <p:nvPr/>
          </p:nvSpPr>
          <p:spPr>
            <a:xfrm rot="10800000">
              <a:off x="1639125"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3" name="Google Shape;273;p37"/>
            <p:cNvSpPr/>
            <p:nvPr/>
          </p:nvSpPr>
          <p:spPr>
            <a:xfrm rot="10800000">
              <a:off x="4377262"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4" name="Google Shape;274;p37"/>
            <p:cNvSpPr/>
            <p:nvPr/>
          </p:nvSpPr>
          <p:spPr>
            <a:xfrm rot="10800000">
              <a:off x="6406150"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5" name="Google Shape;275;p37"/>
            <p:cNvSpPr/>
            <p:nvPr/>
          </p:nvSpPr>
          <p:spPr>
            <a:xfrm>
              <a:off x="3064537"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6" name="Google Shape;276;p37"/>
            <p:cNvSpPr/>
            <p:nvPr/>
          </p:nvSpPr>
          <p:spPr>
            <a:xfrm>
              <a:off x="7306725"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77" name="Google Shape;277;p37"/>
            <p:cNvSpPr txBox="1"/>
            <p:nvPr/>
          </p:nvSpPr>
          <p:spPr>
            <a:xfrm>
              <a:off x="2739663" y="45515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1983</a:t>
              </a:r>
              <a:endParaRPr sz="2400" b="1">
                <a:solidFill>
                  <a:schemeClr val="dk1"/>
                </a:solidFill>
                <a:latin typeface="IBM Plex Sans"/>
                <a:ea typeface="IBM Plex Sans"/>
                <a:cs typeface="IBM Plex Sans"/>
                <a:sym typeface="IBM Plex Sans"/>
              </a:endParaRPr>
            </a:p>
          </p:txBody>
        </p:sp>
      </p:grpSp>
      <p:sp>
        <p:nvSpPr>
          <p:cNvPr id="267" name="Google Shape;267;p37"/>
          <p:cNvSpPr txBox="1">
            <a:spLocks noGrp="1"/>
          </p:cNvSpPr>
          <p:nvPr>
            <p:ph type="body" idx="1"/>
          </p:nvPr>
        </p:nvSpPr>
        <p:spPr>
          <a:xfrm>
            <a:off x="736200" y="541675"/>
            <a:ext cx="8466300" cy="20850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100"/>
              <a:buNone/>
            </a:pPr>
            <a:r>
              <a:rPr lang="en" sz="2800" b="1">
                <a:solidFill>
                  <a:schemeClr val="accent1"/>
                </a:solidFill>
                <a:latin typeface="IBM Plex Sans"/>
                <a:ea typeface="IBM Plex Sans"/>
                <a:cs typeface="IBM Plex Sans"/>
                <a:sym typeface="IBM Plex Sans"/>
              </a:rPr>
              <a:t>“For a summary of the study, see Farrington &amp; West, The Cambridge Study of Delinquent Development, in PROSPECTIVE LONGITUDINAL RESEARCH 137 (S. Mednick &amp; Baert eds. 1981)”</a:t>
            </a:r>
            <a:r>
              <a:rPr lang="en" b="1">
                <a:solidFill>
                  <a:schemeClr val="accent1"/>
                </a:solidFill>
                <a:latin typeface="IBM Plex Sans"/>
                <a:ea typeface="IBM Plex Sans"/>
                <a:cs typeface="IBM Plex Sans"/>
                <a:sym typeface="IBM Plex Sans"/>
              </a:rPr>
              <a:t> </a:t>
            </a:r>
            <a:r>
              <a:rPr lang="en">
                <a:solidFill>
                  <a:schemeClr val="accent1"/>
                </a:solidFill>
                <a:latin typeface="IBM Plex Sans"/>
                <a:ea typeface="IBM Plex Sans"/>
                <a:cs typeface="IBM Plex Sans"/>
                <a:sym typeface="IBM Plex Sans"/>
              </a:rPr>
              <a:t>- </a:t>
            </a:r>
            <a:r>
              <a:rPr lang="en" sz="2300">
                <a:solidFill>
                  <a:schemeClr val="accent1"/>
                </a:solidFill>
                <a:latin typeface="IBM Plex Sans"/>
                <a:ea typeface="IBM Plex Sans"/>
                <a:cs typeface="IBM Plex Sans"/>
                <a:sym typeface="IBM Plex Sans"/>
              </a:rPr>
              <a:t>From: </a:t>
            </a:r>
            <a:r>
              <a:rPr lang="en" sz="2100">
                <a:solidFill>
                  <a:schemeClr val="accent1"/>
                </a:solidFill>
                <a:latin typeface="IBM Plex Sans"/>
                <a:ea typeface="IBM Plex Sans"/>
                <a:cs typeface="IBM Plex Sans"/>
                <a:sym typeface="IBM Plex Sans"/>
              </a:rPr>
              <a:t>L</a:t>
            </a:r>
            <a:r>
              <a:rPr lang="en" sz="2200">
                <a:solidFill>
                  <a:schemeClr val="accent1"/>
                </a:solidFill>
                <a:latin typeface="IBM Plex Sans"/>
                <a:ea typeface="IBM Plex Sans"/>
                <a:cs typeface="IBM Plex Sans"/>
                <a:sym typeface="IBM Plex Sans"/>
              </a:rPr>
              <a:t>angan, Patrick A., Farrington, David P. Two-track justice? Some evidence from an English longitudinal survey. </a:t>
            </a:r>
            <a:r>
              <a:rPr lang="en" sz="2200" i="1">
                <a:solidFill>
                  <a:schemeClr val="accent1"/>
                </a:solidFill>
                <a:latin typeface="IBM Plex Sans"/>
                <a:ea typeface="IBM Plex Sans"/>
                <a:cs typeface="IBM Plex Sans"/>
                <a:sym typeface="IBM Plex Sans"/>
              </a:rPr>
              <a:t>Journal of Criminal Law and Criminology.</a:t>
            </a:r>
            <a:r>
              <a:rPr lang="en" sz="2200">
                <a:solidFill>
                  <a:schemeClr val="accent1"/>
                </a:solidFill>
                <a:latin typeface="IBM Plex Sans"/>
                <a:ea typeface="IBM Plex Sans"/>
                <a:cs typeface="IBM Plex Sans"/>
                <a:sym typeface="IBM Plex Sans"/>
              </a:rPr>
              <a:t> 74(2), 519-546.</a:t>
            </a:r>
            <a:endParaRPr sz="2200">
              <a:solidFill>
                <a:schemeClr val="accent1"/>
              </a:solidFill>
              <a:latin typeface="IBM Plex Sans"/>
              <a:ea typeface="IBM Plex Sans"/>
              <a:cs typeface="IBM Plex Sans"/>
              <a:sym typeface="IBM Plex Sans"/>
            </a:endParaRPr>
          </a:p>
          <a:p>
            <a:pPr marL="0" lvl="0" indent="0" algn="l" rtl="0">
              <a:lnSpc>
                <a:spcPct val="90000"/>
              </a:lnSpc>
              <a:spcBef>
                <a:spcPts val="800"/>
              </a:spcBef>
              <a:spcAft>
                <a:spcPts val="0"/>
              </a:spcAft>
              <a:buClr>
                <a:schemeClr val="dk1"/>
              </a:buClr>
              <a:buSzPts val="1500"/>
              <a:buNone/>
            </a:pPr>
            <a:endParaRPr b="1"/>
          </a:p>
        </p:txBody>
      </p:sp>
      <p:cxnSp>
        <p:nvCxnSpPr>
          <p:cNvPr id="268" name="Google Shape;268;p37">
            <a:extLst>
              <a:ext uri="{C183D7F6-B498-43B3-948B-1728B52AA6E4}">
                <adec:decorative xmlns:adec="http://schemas.microsoft.com/office/drawing/2017/decorative" val="1"/>
              </a:ext>
            </a:extLst>
          </p:cNvPr>
          <p:cNvCxnSpPr/>
          <p:nvPr/>
        </p:nvCxnSpPr>
        <p:spPr>
          <a:xfrm flipH="1">
            <a:off x="3259300" y="3065650"/>
            <a:ext cx="194700" cy="7212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 name="Title 1">
            <a:extLst>
              <a:ext uri="{FF2B5EF4-FFF2-40B4-BE49-F238E27FC236}">
                <a16:creationId xmlns:a16="http://schemas.microsoft.com/office/drawing/2014/main" id="{B9F5205A-5009-6F91-62DD-CBECD2026154}"/>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1994</a:t>
            </a:r>
          </a:p>
        </p:txBody>
      </p:sp>
      <p:grpSp>
        <p:nvGrpSpPr>
          <p:cNvPr id="284" name="Google Shape;284;p38" descr="Timeline depicting citations of the study &quot;Cambridge Study in Delinquent Development&quot; highlighting the year 1994."/>
          <p:cNvGrpSpPr/>
          <p:nvPr/>
        </p:nvGrpSpPr>
        <p:grpSpPr>
          <a:xfrm>
            <a:off x="736200" y="3941925"/>
            <a:ext cx="7671600" cy="1066725"/>
            <a:chOff x="736200" y="3941925"/>
            <a:chExt cx="7671600" cy="1066725"/>
          </a:xfrm>
        </p:grpSpPr>
        <p:cxnSp>
          <p:nvCxnSpPr>
            <p:cNvPr id="285" name="Google Shape;285;p38" descr="Timeline depicting citations of the study &quot;Cambridge Study in Delinquent Development&quot; over time, highlighting the year 1994."/>
            <p:cNvCxnSpPr/>
            <p:nvPr/>
          </p:nvCxnSpPr>
          <p:spPr>
            <a:xfrm>
              <a:off x="736200" y="44701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286" name="Google Shape;286;p38"/>
            <p:cNvSpPr/>
            <p:nvPr/>
          </p:nvSpPr>
          <p:spPr>
            <a:xfrm>
              <a:off x="736200"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87" name="Google Shape;287;p38"/>
            <p:cNvSpPr/>
            <p:nvPr/>
          </p:nvSpPr>
          <p:spPr>
            <a:xfrm rot="10800000">
              <a:off x="1639125"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88" name="Google Shape;288;p38"/>
            <p:cNvSpPr/>
            <p:nvPr/>
          </p:nvSpPr>
          <p:spPr>
            <a:xfrm rot="10800000">
              <a:off x="4377262"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89" name="Google Shape;289;p38"/>
            <p:cNvSpPr/>
            <p:nvPr/>
          </p:nvSpPr>
          <p:spPr>
            <a:xfrm rot="10800000">
              <a:off x="6406150"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90" name="Google Shape;290;p38"/>
            <p:cNvSpPr/>
            <p:nvPr/>
          </p:nvSpPr>
          <p:spPr>
            <a:xfrm>
              <a:off x="3064537"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91" name="Google Shape;291;p38"/>
            <p:cNvSpPr/>
            <p:nvPr/>
          </p:nvSpPr>
          <p:spPr>
            <a:xfrm>
              <a:off x="7306725"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92" name="Google Shape;292;p38"/>
            <p:cNvSpPr txBox="1"/>
            <p:nvPr/>
          </p:nvSpPr>
          <p:spPr>
            <a:xfrm>
              <a:off x="4111263" y="39419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1994</a:t>
              </a:r>
              <a:endParaRPr sz="2400" b="1">
                <a:solidFill>
                  <a:schemeClr val="dk1"/>
                </a:solidFill>
                <a:latin typeface="IBM Plex Sans"/>
                <a:ea typeface="IBM Plex Sans"/>
                <a:cs typeface="IBM Plex Sans"/>
                <a:sym typeface="IBM Plex Sans"/>
              </a:endParaRPr>
            </a:p>
          </p:txBody>
        </p:sp>
      </p:grpSp>
      <p:sp>
        <p:nvSpPr>
          <p:cNvPr id="282" name="Google Shape;282;p38"/>
          <p:cNvSpPr txBox="1">
            <a:spLocks noGrp="1"/>
          </p:cNvSpPr>
          <p:nvPr>
            <p:ph type="body" idx="1"/>
          </p:nvPr>
        </p:nvSpPr>
        <p:spPr>
          <a:xfrm>
            <a:off x="798275" y="69880"/>
            <a:ext cx="7842000" cy="21189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0"/>
              </a:spcBef>
              <a:spcAft>
                <a:spcPts val="0"/>
              </a:spcAft>
              <a:buClr>
                <a:schemeClr val="dk1"/>
              </a:buClr>
              <a:buSzPts val="2100"/>
              <a:buNone/>
            </a:pPr>
            <a:r>
              <a:rPr lang="en" sz="2600" b="1">
                <a:solidFill>
                  <a:schemeClr val="accent1"/>
                </a:solidFill>
                <a:latin typeface="IBM Plex Sans"/>
                <a:ea typeface="IBM Plex Sans"/>
                <a:cs typeface="IBM Plex Sans"/>
                <a:sym typeface="IBM Plex Sans"/>
              </a:rPr>
              <a:t>“The data used in this paper were made available by the Inter-university Consortium for Political and Social Research. The data for the Cambridge Study of Delinquent Development, 1961-1981 (Great Britain), were originally collected by Donald J. West and David P. Farrington.”</a:t>
            </a:r>
            <a:r>
              <a:rPr lang="en" b="1">
                <a:solidFill>
                  <a:schemeClr val="accent1"/>
                </a:solidFill>
                <a:latin typeface="IBM Plex Sans"/>
                <a:ea typeface="IBM Plex Sans"/>
                <a:cs typeface="IBM Plex Sans"/>
                <a:sym typeface="IBM Plex Sans"/>
              </a:rPr>
              <a:t> </a:t>
            </a:r>
            <a:r>
              <a:rPr lang="en" sz="2200">
                <a:solidFill>
                  <a:schemeClr val="accent1"/>
                </a:solidFill>
                <a:latin typeface="IBM Plex Sans"/>
                <a:ea typeface="IBM Plex Sans"/>
                <a:cs typeface="IBM Plex Sans"/>
                <a:sym typeface="IBM Plex Sans"/>
              </a:rPr>
              <a:t>- From: Polakowski, Michael Linking self- and social control with deviance: Illuminating the structure underlying a general theory of crime and its relation to deviant activity. </a:t>
            </a:r>
            <a:r>
              <a:rPr lang="en" sz="2200" i="1">
                <a:solidFill>
                  <a:schemeClr val="accent1"/>
                </a:solidFill>
                <a:latin typeface="IBM Plex Sans"/>
                <a:ea typeface="IBM Plex Sans"/>
                <a:cs typeface="IBM Plex Sans"/>
                <a:sym typeface="IBM Plex Sans"/>
              </a:rPr>
              <a:t>Journal of Quantitative Criminology</a:t>
            </a:r>
            <a:r>
              <a:rPr lang="en" sz="2200">
                <a:solidFill>
                  <a:schemeClr val="accent1"/>
                </a:solidFill>
                <a:latin typeface="IBM Plex Sans"/>
                <a:ea typeface="IBM Plex Sans"/>
                <a:cs typeface="IBM Plex Sans"/>
                <a:sym typeface="IBM Plex Sans"/>
              </a:rPr>
              <a:t>. 10(1), 41-78.</a:t>
            </a:r>
            <a:endParaRPr sz="2200">
              <a:solidFill>
                <a:schemeClr val="accent1"/>
              </a:solidFill>
              <a:latin typeface="IBM Plex Sans"/>
              <a:ea typeface="IBM Plex Sans"/>
              <a:cs typeface="IBM Plex Sans"/>
              <a:sym typeface="IBM Plex Sans"/>
            </a:endParaRPr>
          </a:p>
          <a:p>
            <a:pPr marL="0" lvl="0" indent="0" algn="l" rtl="0">
              <a:lnSpc>
                <a:spcPct val="90000"/>
              </a:lnSpc>
              <a:spcBef>
                <a:spcPts val="800"/>
              </a:spcBef>
              <a:spcAft>
                <a:spcPts val="0"/>
              </a:spcAft>
              <a:buClr>
                <a:schemeClr val="dk1"/>
              </a:buClr>
              <a:buSzPts val="1500"/>
              <a:buNone/>
            </a:pPr>
            <a:endParaRPr b="1"/>
          </a:p>
        </p:txBody>
      </p:sp>
      <p:cxnSp>
        <p:nvCxnSpPr>
          <p:cNvPr id="283" name="Google Shape;283;p38">
            <a:extLst>
              <a:ext uri="{C183D7F6-B498-43B3-948B-1728B52AA6E4}">
                <adec:decorative xmlns:adec="http://schemas.microsoft.com/office/drawing/2017/decorative" val="1"/>
              </a:ext>
            </a:extLst>
          </p:cNvPr>
          <p:cNvCxnSpPr/>
          <p:nvPr/>
        </p:nvCxnSpPr>
        <p:spPr>
          <a:xfrm>
            <a:off x="4224075" y="3597775"/>
            <a:ext cx="354000" cy="4500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 name="Title 1">
            <a:extLst>
              <a:ext uri="{FF2B5EF4-FFF2-40B4-BE49-F238E27FC236}">
                <a16:creationId xmlns:a16="http://schemas.microsoft.com/office/drawing/2014/main" id="{8609C5D2-8135-2F79-97E1-5F29F44EE444}"/>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2010</a:t>
            </a:r>
          </a:p>
        </p:txBody>
      </p:sp>
      <p:grpSp>
        <p:nvGrpSpPr>
          <p:cNvPr id="299" name="Google Shape;299;p39" descr="Timeline depicting citations of the study &quot;Cambridge Study in Delinquent Development&quot; highlighting the year 2010."/>
          <p:cNvGrpSpPr/>
          <p:nvPr/>
        </p:nvGrpSpPr>
        <p:grpSpPr>
          <a:xfrm>
            <a:off x="736200" y="3941925"/>
            <a:ext cx="7671600" cy="1066725"/>
            <a:chOff x="736200" y="3941925"/>
            <a:chExt cx="7671600" cy="1066725"/>
          </a:xfrm>
        </p:grpSpPr>
        <p:cxnSp>
          <p:nvCxnSpPr>
            <p:cNvPr id="300" name="Google Shape;300;p39" descr="Timeline depicting citations of the study &quot;Cambridge Study in Delinquent Development&quot; over time, highlighting the year 2010."/>
            <p:cNvCxnSpPr/>
            <p:nvPr/>
          </p:nvCxnSpPr>
          <p:spPr>
            <a:xfrm>
              <a:off x="736200" y="44701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301" name="Google Shape;301;p39"/>
            <p:cNvSpPr/>
            <p:nvPr/>
          </p:nvSpPr>
          <p:spPr>
            <a:xfrm>
              <a:off x="736200"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2" name="Google Shape;302;p39"/>
            <p:cNvSpPr/>
            <p:nvPr/>
          </p:nvSpPr>
          <p:spPr>
            <a:xfrm rot="10800000">
              <a:off x="1639125"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3" name="Google Shape;303;p39"/>
            <p:cNvSpPr/>
            <p:nvPr/>
          </p:nvSpPr>
          <p:spPr>
            <a:xfrm rot="10800000">
              <a:off x="4377262"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4" name="Google Shape;304;p39"/>
            <p:cNvSpPr/>
            <p:nvPr/>
          </p:nvSpPr>
          <p:spPr>
            <a:xfrm rot="10800000">
              <a:off x="6406150"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5" name="Google Shape;305;p39"/>
            <p:cNvSpPr/>
            <p:nvPr/>
          </p:nvSpPr>
          <p:spPr>
            <a:xfrm>
              <a:off x="3064537"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6" name="Google Shape;306;p39"/>
            <p:cNvSpPr/>
            <p:nvPr/>
          </p:nvSpPr>
          <p:spPr>
            <a:xfrm>
              <a:off x="7306725"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07" name="Google Shape;307;p39"/>
            <p:cNvSpPr txBox="1"/>
            <p:nvPr/>
          </p:nvSpPr>
          <p:spPr>
            <a:xfrm>
              <a:off x="6168663" y="39419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2010</a:t>
              </a:r>
              <a:endParaRPr sz="2400" b="1">
                <a:solidFill>
                  <a:schemeClr val="dk1"/>
                </a:solidFill>
                <a:latin typeface="IBM Plex Sans"/>
                <a:ea typeface="IBM Plex Sans"/>
                <a:cs typeface="IBM Plex Sans"/>
                <a:sym typeface="IBM Plex Sans"/>
              </a:endParaRPr>
            </a:p>
          </p:txBody>
        </p:sp>
      </p:grpSp>
      <p:sp>
        <p:nvSpPr>
          <p:cNvPr id="297" name="Google Shape;297;p39"/>
          <p:cNvSpPr txBox="1">
            <a:spLocks noGrp="1"/>
          </p:cNvSpPr>
          <p:nvPr>
            <p:ph type="body" idx="1"/>
          </p:nvPr>
        </p:nvSpPr>
        <p:spPr>
          <a:xfrm>
            <a:off x="373100" y="135950"/>
            <a:ext cx="8661300" cy="19467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500"/>
              <a:buNone/>
            </a:pPr>
            <a:r>
              <a:rPr lang="en" sz="2600" b="1">
                <a:solidFill>
                  <a:schemeClr val="accent1"/>
                </a:solidFill>
              </a:rPr>
              <a:t>"Farrington, David P. Cambridge Study in Delinquent Development [Great Britain], 1961-1981 [Computer file]. ICPSR 08488-v2. Ann Arbor, MI: Inter University Consortium for Political and Social Research [distributor], 1994. doi:10.3886/ICPSR08488.” -</a:t>
            </a:r>
            <a:r>
              <a:rPr lang="en" b="1">
                <a:solidFill>
                  <a:schemeClr val="accent1"/>
                </a:solidFill>
              </a:rPr>
              <a:t> </a:t>
            </a:r>
            <a:endParaRPr b="1">
              <a:solidFill>
                <a:schemeClr val="accent1"/>
              </a:solidFill>
            </a:endParaRPr>
          </a:p>
          <a:p>
            <a:pPr marL="0" lvl="0" indent="0" algn="l" rtl="0">
              <a:lnSpc>
                <a:spcPct val="90000"/>
              </a:lnSpc>
              <a:spcBef>
                <a:spcPts val="800"/>
              </a:spcBef>
              <a:spcAft>
                <a:spcPts val="0"/>
              </a:spcAft>
              <a:buClr>
                <a:schemeClr val="dk1"/>
              </a:buClr>
              <a:buSzPts val="1500"/>
              <a:buNone/>
            </a:pPr>
            <a:r>
              <a:rPr lang="en" sz="2200">
                <a:solidFill>
                  <a:schemeClr val="accent1"/>
                </a:solidFill>
              </a:rPr>
              <a:t>From: Phenix, Deinya M. Criminal Careers: The Distribution of Change. Dissertation, New York University.</a:t>
            </a:r>
            <a:endParaRPr sz="2200" b="1"/>
          </a:p>
        </p:txBody>
      </p:sp>
      <p:cxnSp>
        <p:nvCxnSpPr>
          <p:cNvPr id="298" name="Google Shape;298;p39">
            <a:extLst>
              <a:ext uri="{C183D7F6-B498-43B3-948B-1728B52AA6E4}">
                <adec:decorative xmlns:adec="http://schemas.microsoft.com/office/drawing/2017/decorative" val="1"/>
              </a:ext>
            </a:extLst>
          </p:cNvPr>
          <p:cNvCxnSpPr/>
          <p:nvPr/>
        </p:nvCxnSpPr>
        <p:spPr>
          <a:xfrm>
            <a:off x="5346700" y="2768600"/>
            <a:ext cx="1166100" cy="12600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2" name="Title 1">
            <a:extLst>
              <a:ext uri="{FF2B5EF4-FFF2-40B4-BE49-F238E27FC236}">
                <a16:creationId xmlns:a16="http://schemas.microsoft.com/office/drawing/2014/main" id="{C667D6E8-B9F9-81D7-DDA3-AE695836D2EE}"/>
              </a:ext>
            </a:extLst>
          </p:cNvPr>
          <p:cNvSpPr>
            <a:spLocks noGrp="1"/>
          </p:cNvSpPr>
          <p:nvPr>
            <p:ph type="title"/>
          </p:nvPr>
        </p:nvSpPr>
        <p:spPr>
          <a:xfrm>
            <a:off x="433478" y="-1074900"/>
            <a:ext cx="8488500" cy="1074900"/>
          </a:xfrm>
        </p:spPr>
        <p:txBody>
          <a:bodyPr spcFirstLastPara="1" wrap="square" lIns="68575" tIns="34275" rIns="68575" bIns="34275" anchor="b" anchorCtr="0">
            <a:noAutofit/>
          </a:bodyPr>
          <a:lstStyle/>
          <a:p>
            <a:r>
              <a:rPr lang="en-US" dirty="0"/>
              <a:t>Citations of a study over time: 2023</a:t>
            </a:r>
          </a:p>
        </p:txBody>
      </p:sp>
      <p:grpSp>
        <p:nvGrpSpPr>
          <p:cNvPr id="314" name="Google Shape;314;p40" descr="Timeline depicting citations of the study &quot;Cambridge Study in Delinquent Development&quot; highlighting the year 2023."/>
          <p:cNvGrpSpPr/>
          <p:nvPr/>
        </p:nvGrpSpPr>
        <p:grpSpPr>
          <a:xfrm>
            <a:off x="736200" y="3949700"/>
            <a:ext cx="7671600" cy="1058950"/>
            <a:chOff x="736200" y="3949700"/>
            <a:chExt cx="7671600" cy="1058950"/>
          </a:xfrm>
        </p:grpSpPr>
        <p:cxnSp>
          <p:nvCxnSpPr>
            <p:cNvPr id="315" name="Google Shape;315;p40"/>
            <p:cNvCxnSpPr/>
            <p:nvPr/>
          </p:nvCxnSpPr>
          <p:spPr>
            <a:xfrm>
              <a:off x="736200" y="4470100"/>
              <a:ext cx="7671600" cy="0"/>
            </a:xfrm>
            <a:prstGeom prst="straightConnector1">
              <a:avLst/>
            </a:prstGeom>
            <a:noFill/>
            <a:ln w="76200" cap="flat" cmpd="sng">
              <a:solidFill>
                <a:schemeClr val="dk2"/>
              </a:solidFill>
              <a:prstDash val="solid"/>
              <a:round/>
              <a:headEnd type="none" w="med" len="med"/>
              <a:tailEnd type="triangle" w="med" len="med"/>
            </a:ln>
          </p:spPr>
        </p:cxnSp>
        <p:sp>
          <p:nvSpPr>
            <p:cNvPr id="316" name="Google Shape;316;p40"/>
            <p:cNvSpPr/>
            <p:nvPr/>
          </p:nvSpPr>
          <p:spPr>
            <a:xfrm>
              <a:off x="736200"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17" name="Google Shape;317;p40"/>
            <p:cNvSpPr/>
            <p:nvPr/>
          </p:nvSpPr>
          <p:spPr>
            <a:xfrm rot="10800000">
              <a:off x="1639125"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18" name="Google Shape;318;p40"/>
            <p:cNvSpPr/>
            <p:nvPr/>
          </p:nvSpPr>
          <p:spPr>
            <a:xfrm rot="10800000">
              <a:off x="4377262"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19" name="Google Shape;319;p40"/>
            <p:cNvSpPr/>
            <p:nvPr/>
          </p:nvSpPr>
          <p:spPr>
            <a:xfrm rot="10800000">
              <a:off x="6406150" y="4569675"/>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20" name="Google Shape;320;p40"/>
            <p:cNvSpPr/>
            <p:nvPr/>
          </p:nvSpPr>
          <p:spPr>
            <a:xfrm>
              <a:off x="3064537"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21" name="Google Shape;321;p40" descr="Timeline depicting citations of the study &quot;Cambridge Study in Delinquent Development&quot; over time, highlighting the year 2023."/>
            <p:cNvSpPr/>
            <p:nvPr/>
          </p:nvSpPr>
          <p:spPr>
            <a:xfrm>
              <a:off x="7306725" y="3949700"/>
              <a:ext cx="389475" cy="438975"/>
            </a:xfrm>
            <a:prstGeom prst="flowChartOffpageConnector">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322" name="Google Shape;322;p40"/>
            <p:cNvSpPr txBox="1"/>
            <p:nvPr/>
          </p:nvSpPr>
          <p:spPr>
            <a:xfrm>
              <a:off x="6981850" y="4551525"/>
              <a:ext cx="1039200" cy="43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IBM Plex Sans"/>
                  <a:ea typeface="IBM Plex Sans"/>
                  <a:cs typeface="IBM Plex Sans"/>
                  <a:sym typeface="IBM Plex Sans"/>
                </a:rPr>
                <a:t>2023</a:t>
              </a:r>
              <a:endParaRPr sz="2400" b="1">
                <a:solidFill>
                  <a:schemeClr val="dk1"/>
                </a:solidFill>
                <a:latin typeface="IBM Plex Sans"/>
                <a:ea typeface="IBM Plex Sans"/>
                <a:cs typeface="IBM Plex Sans"/>
                <a:sym typeface="IBM Plex Sans"/>
              </a:endParaRPr>
            </a:p>
          </p:txBody>
        </p:sp>
      </p:grpSp>
      <p:sp>
        <p:nvSpPr>
          <p:cNvPr id="312" name="Google Shape;312;p40"/>
          <p:cNvSpPr txBox="1">
            <a:spLocks noGrp="1"/>
          </p:cNvSpPr>
          <p:nvPr>
            <p:ph type="body" idx="1"/>
          </p:nvPr>
        </p:nvSpPr>
        <p:spPr>
          <a:xfrm>
            <a:off x="650988" y="87938"/>
            <a:ext cx="7842000" cy="14916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500"/>
              <a:buNone/>
            </a:pPr>
            <a:r>
              <a:rPr lang="en" sz="2800" b="1">
                <a:solidFill>
                  <a:schemeClr val="accent1"/>
                </a:solidFill>
                <a:latin typeface="IBM Plex Sans"/>
                <a:ea typeface="IBM Plex Sans"/>
                <a:cs typeface="IBM Plex Sans"/>
                <a:sym typeface="IBM Plex Sans"/>
              </a:rPr>
              <a:t>“The present article uses trichotomized variables studied in a later article by Farrington et al. (2016), who investigated the extent to which these variables predicted convictions between ages 10 and 18.” - </a:t>
            </a:r>
            <a:r>
              <a:rPr lang="en" sz="2200">
                <a:solidFill>
                  <a:schemeClr val="accent1"/>
                </a:solidFill>
                <a:latin typeface="IBM Plex Sans"/>
                <a:ea typeface="IBM Plex Sans"/>
                <a:cs typeface="IBM Plex Sans"/>
                <a:sym typeface="IBM Plex Sans"/>
              </a:rPr>
              <a:t>From: Farrington, D., Bergstrøm, H., &amp; Jolliffe, D. (2023). Childhood predictors of successful self-reported delinquents. </a:t>
            </a:r>
            <a:r>
              <a:rPr lang="en" sz="2200" i="1">
                <a:solidFill>
                  <a:schemeClr val="accent1"/>
                </a:solidFill>
                <a:latin typeface="IBM Plex Sans"/>
                <a:ea typeface="IBM Plex Sans"/>
                <a:cs typeface="IBM Plex Sans"/>
                <a:sym typeface="IBM Plex Sans"/>
              </a:rPr>
              <a:t>Psychology, Crime &amp; Law</a:t>
            </a:r>
            <a:r>
              <a:rPr lang="en" sz="2200">
                <a:solidFill>
                  <a:schemeClr val="accent1"/>
                </a:solidFill>
                <a:latin typeface="IBM Plex Sans"/>
                <a:ea typeface="IBM Plex Sans"/>
                <a:cs typeface="IBM Plex Sans"/>
                <a:sym typeface="IBM Plex Sans"/>
              </a:rPr>
              <a:t>, 1–21. </a:t>
            </a:r>
            <a:endParaRPr sz="2200" b="1">
              <a:latin typeface="IBM Plex Sans"/>
              <a:ea typeface="IBM Plex Sans"/>
              <a:cs typeface="IBM Plex Sans"/>
              <a:sym typeface="IBM Plex Sans"/>
            </a:endParaRPr>
          </a:p>
        </p:txBody>
      </p:sp>
      <p:cxnSp>
        <p:nvCxnSpPr>
          <p:cNvPr id="313" name="Google Shape;313;p40">
            <a:extLst>
              <a:ext uri="{C183D7F6-B498-43B3-948B-1728B52AA6E4}">
                <adec:decorative xmlns:adec="http://schemas.microsoft.com/office/drawing/2017/decorative" val="1"/>
              </a:ext>
            </a:extLst>
          </p:cNvPr>
          <p:cNvCxnSpPr/>
          <p:nvPr/>
        </p:nvCxnSpPr>
        <p:spPr>
          <a:xfrm>
            <a:off x="5969650" y="2838250"/>
            <a:ext cx="1303200" cy="11115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1"/>
          <p:cNvSpPr txBox="1">
            <a:spLocks noGrp="1"/>
          </p:cNvSpPr>
          <p:nvPr>
            <p:ph type="title" idx="4294967295"/>
          </p:nvPr>
        </p:nvSpPr>
        <p:spPr>
          <a:xfrm>
            <a:off x="433388" y="193675"/>
            <a:ext cx="8564562" cy="1125538"/>
          </a:xfrm>
          <a:prstGeom prst="rect">
            <a:avLst/>
          </a:prstGeom>
          <a:noFill/>
          <a:ln>
            <a:noFill/>
            <a:prstDash/>
          </a:ln>
          <a:effectLst/>
        </p:spPr>
        <p:txBody>
          <a:bodyPr rot="0" spcFirstLastPara="1" vertOverflow="overflow" horzOverflow="overflow" vert="horz" wrap="square" lIns="68575" tIns="34275" rIns="68575" bIns="3427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kumimoji="0" lang="en-US" sz="36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How data are referenced in 213 works using PATH Study data found in 2023</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endParaRPr kumimoji="0" lang="en-US" sz="3600" b="1" i="0" u="none" strike="noStrike" kern="0" cap="none" spc="0" normalizeH="0" baseline="0" noProof="0" dirty="0">
              <a:ln>
                <a:noFill/>
              </a:ln>
              <a:solidFill>
                <a:schemeClr val="dk1"/>
              </a:solidFill>
              <a:effectLst/>
              <a:uLnTx/>
              <a:uFillTx/>
              <a:latin typeface="IBM Plex Sans"/>
              <a:ea typeface="IBM Plex Sans"/>
              <a:cs typeface="IBM Plex Sans"/>
              <a:sym typeface="IBM Plex Sans"/>
            </a:endParaRPr>
          </a:p>
          <a:p>
            <a:pPr marL="0" marR="0" lvl="0" indent="0" algn="l" defTabSz="914400" rtl="0" eaLnBrk="1" fontAlgn="auto" latinLnBrk="0" hangingPunct="1">
              <a:lnSpc>
                <a:spcPct val="115000"/>
              </a:lnSpc>
              <a:spcBef>
                <a:spcPts val="0"/>
              </a:spcBef>
              <a:spcAft>
                <a:spcPts val="0"/>
              </a:spcAft>
              <a:buClr>
                <a:schemeClr val="dk1"/>
              </a:buClr>
              <a:buSzPts val="1800"/>
              <a:buFont typeface="Arial"/>
              <a:buNone/>
              <a:tabLst/>
              <a:defRPr/>
            </a:pPr>
            <a:endParaRPr kumimoji="0" lang="en-US" sz="3600" b="1" i="0" u="none" strike="noStrike" kern="0" cap="none" spc="0" normalizeH="0" baseline="0" noProof="0" dirty="0">
              <a:ln>
                <a:noFill/>
              </a:ln>
              <a:solidFill>
                <a:schemeClr val="dk1"/>
              </a:solidFill>
              <a:effectLst/>
              <a:uLnTx/>
              <a:uFillTx/>
              <a:latin typeface="IBM Plex Sans"/>
              <a:ea typeface="IBM Plex Sans"/>
              <a:cs typeface="IBM Plex Sans"/>
              <a:sym typeface="IBM Plex Sans"/>
            </a:endParaRPr>
          </a:p>
        </p:txBody>
      </p:sp>
      <p:pic>
        <p:nvPicPr>
          <p:cNvPr id="328" name="Google Shape;328;p41" descr="Pie chart depicting how data are referenced in works published in 2023 that analyze the PATH study. 55.0% of the works mention the PATH data only in the text of the work. 24.0% of the works cite the PATH data in the references section without the study DOI. 9.0% of the works cite the PATH data in the references section, including the study DOI. 6.0% of the works cite the PATH data in a data availability statement. 4.0% of the works cite only the data user guide. 2.0% of the works cite the PATH data, but with an incorrect DOI or dataset."/>
          <p:cNvPicPr preferRelativeResize="0"/>
          <p:nvPr/>
        </p:nvPicPr>
        <p:blipFill>
          <a:blip r:embed="rId3">
            <a:alphaModFix/>
          </a:blip>
          <a:stretch>
            <a:fillRect/>
          </a:stretch>
        </p:blipFill>
        <p:spPr>
          <a:xfrm>
            <a:off x="368300" y="1545025"/>
            <a:ext cx="8486349" cy="32983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2"/>
          <p:cNvSpPr txBox="1">
            <a:spLocks noGrp="1"/>
          </p:cNvSpPr>
          <p:nvPr>
            <p:ph type="title"/>
          </p:nvPr>
        </p:nvSpPr>
        <p:spPr>
          <a:xfrm>
            <a:off x="623888" y="1282303"/>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dirty="0"/>
              <a:t>Migrations</a:t>
            </a:r>
            <a:endParaRPr dirty="0"/>
          </a:p>
        </p:txBody>
      </p:sp>
      <p:sp>
        <p:nvSpPr>
          <p:cNvPr id="334" name="Google Shape;334;p42"/>
          <p:cNvSpPr txBox="1">
            <a:spLocks noGrp="1"/>
          </p:cNvSpPr>
          <p:nvPr>
            <p:ph type="body" idx="1"/>
          </p:nvPr>
        </p:nvSpPr>
        <p:spPr>
          <a:xfrm>
            <a:off x="623900" y="3442100"/>
            <a:ext cx="41160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Research and publication lifecycles</a:t>
            </a:r>
            <a:endParaRPr/>
          </a:p>
        </p:txBody>
      </p:sp>
      <p:pic>
        <p:nvPicPr>
          <p:cNvPr id="335" name="Google Shape;335;p4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479250" y="307850"/>
            <a:ext cx="4115999" cy="3107093"/>
          </a:xfrm>
          <a:prstGeom prst="rect">
            <a:avLst/>
          </a:prstGeom>
          <a:noFill/>
          <a:ln w="9525" cap="flat" cmpd="sng">
            <a:solidFill>
              <a:schemeClr val="dk1"/>
            </a:solidFill>
            <a:prstDash val="solid"/>
            <a:round/>
            <a:headEnd type="none" w="sm" len="sm"/>
            <a:tailEnd type="none" w="sm" len="sm"/>
          </a:ln>
        </p:spPr>
      </p:pic>
      <p:sp>
        <p:nvSpPr>
          <p:cNvPr id="336" name="Google Shape;336;p42">
            <a:extLst>
              <a:ext uri="{C183D7F6-B498-43B3-948B-1728B52AA6E4}">
                <adec:decorative xmlns:adec="http://schemas.microsoft.com/office/drawing/2017/decorative" val="1"/>
              </a:ext>
            </a:extLst>
          </p:cNvPr>
          <p:cNvSpPr txBox="1"/>
          <p:nvPr/>
        </p:nvSpPr>
        <p:spPr>
          <a:xfrm>
            <a:off x="6504250" y="3363250"/>
            <a:ext cx="2193900" cy="276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600" u="sng" dirty="0">
                <a:solidFill>
                  <a:schemeClr val="tx1"/>
                </a:solidFill>
                <a:highlight>
                  <a:srgbClr val="FFFFFF"/>
                </a:highlight>
                <a:hlinkClick r:id="rId4">
                  <a:extLst>
                    <a:ext uri="{A12FA001-AC4F-418D-AE19-62706E023703}">
                      <ahyp:hlinkClr xmlns:ahyp="http://schemas.microsoft.com/office/drawing/2018/hyperlinkcolor" val="tx"/>
                    </a:ext>
                  </a:extLst>
                </a:hlinkClick>
              </a:rPr>
              <a:t>https://www.rijksmuseum.nl/nl/collectie/RP-P-OB-6263</a:t>
            </a:r>
            <a:endParaRPr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3"/>
          <p:cNvSpPr txBox="1">
            <a:spLocks noGrp="1"/>
          </p:cNvSpPr>
          <p:nvPr>
            <p:ph type="title"/>
          </p:nvPr>
        </p:nvSpPr>
        <p:spPr>
          <a:xfrm>
            <a:off x="422453" y="-6"/>
            <a:ext cx="8488500" cy="1074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a:t>Bibliography publication types</a:t>
            </a:r>
            <a:endParaRPr/>
          </a:p>
        </p:txBody>
      </p:sp>
      <p:pic>
        <p:nvPicPr>
          <p:cNvPr id="342" name="Google Shape;342;p43" descr="Doughnut chart depicting publications in the Bibliography sorted by publication type. 58.61% of the publications are journal articles, 13.57% are reports, 9.04% are conference presentations, 8.76% are theses or dissertations, 4.43% are book chapters, 2.43% are books, 1.72% are documents, 0.50% are newspaper articles, 0.44% are electronic sources, 0.29% are magazine articles, and 0.19% are audiovisual materials."/>
          <p:cNvPicPr preferRelativeResize="0"/>
          <p:nvPr/>
        </p:nvPicPr>
        <p:blipFill>
          <a:blip r:embed="rId3">
            <a:alphaModFix/>
          </a:blip>
          <a:stretch>
            <a:fillRect/>
          </a:stretch>
        </p:blipFill>
        <p:spPr>
          <a:xfrm>
            <a:off x="1133138" y="928675"/>
            <a:ext cx="6877726" cy="3907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44"/>
          <p:cNvSpPr txBox="1">
            <a:spLocks noGrp="1"/>
          </p:cNvSpPr>
          <p:nvPr>
            <p:ph type="title" idx="4294967295"/>
          </p:nvPr>
        </p:nvSpPr>
        <p:spPr>
          <a:xfrm>
            <a:off x="403500" y="78725"/>
            <a:ext cx="8740500" cy="11496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The journey from paper to publication</a:t>
            </a:r>
          </a:p>
        </p:txBody>
      </p:sp>
      <p:grpSp>
        <p:nvGrpSpPr>
          <p:cNvPr id="348" name="Google Shape;348;p44">
            <a:extLst>
              <a:ext uri="{C183D7F6-B498-43B3-948B-1728B52AA6E4}">
                <adec:decorative xmlns:adec="http://schemas.microsoft.com/office/drawing/2017/decorative" val="1"/>
              </a:ext>
            </a:extLst>
          </p:cNvPr>
          <p:cNvGrpSpPr/>
          <p:nvPr/>
        </p:nvGrpSpPr>
        <p:grpSpPr>
          <a:xfrm>
            <a:off x="3209250" y="1446859"/>
            <a:ext cx="2601785" cy="2765991"/>
            <a:chOff x="3113364" y="1922851"/>
            <a:chExt cx="2401500" cy="1647600"/>
          </a:xfrm>
        </p:grpSpPr>
        <p:sp>
          <p:nvSpPr>
            <p:cNvPr id="349" name="Google Shape;349;p44"/>
            <p:cNvSpPr/>
            <p:nvPr/>
          </p:nvSpPr>
          <p:spPr>
            <a:xfrm rot="10800000" flipH="1">
              <a:off x="3113364" y="1922851"/>
              <a:ext cx="2401500" cy="1647600"/>
            </a:xfrm>
            <a:prstGeom prst="round2DiagRect">
              <a:avLst>
                <a:gd name="adj1" fmla="val 0"/>
                <a:gd name="adj2" fmla="val 17764"/>
              </a:avLst>
            </a:prstGeom>
            <a:solidFill>
              <a:srgbClr val="0D5C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sp>
          <p:nvSpPr>
            <p:cNvPr id="350" name="Google Shape;350;p44"/>
            <p:cNvSpPr txBox="1"/>
            <p:nvPr/>
          </p:nvSpPr>
          <p:spPr>
            <a:xfrm>
              <a:off x="3531512" y="1988671"/>
              <a:ext cx="1451700" cy="4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b="1">
                  <a:solidFill>
                    <a:srgbClr val="FFFFFF"/>
                  </a:solidFill>
                  <a:latin typeface="Roboto"/>
                  <a:ea typeface="Roboto"/>
                  <a:cs typeface="Roboto"/>
                  <a:sym typeface="Roboto"/>
                </a:rPr>
                <a:t>Preprint</a:t>
              </a:r>
              <a:endParaRPr sz="1700">
                <a:solidFill>
                  <a:srgbClr val="FFFFFF"/>
                </a:solidFill>
                <a:latin typeface="Roboto"/>
                <a:ea typeface="Roboto"/>
                <a:cs typeface="Roboto"/>
                <a:sym typeface="Roboto"/>
              </a:endParaRPr>
            </a:p>
          </p:txBody>
        </p:sp>
        <p:sp>
          <p:nvSpPr>
            <p:cNvPr id="351" name="Google Shape;351;p44"/>
            <p:cNvSpPr txBox="1"/>
            <p:nvPr/>
          </p:nvSpPr>
          <p:spPr>
            <a:xfrm>
              <a:off x="3395326" y="2297569"/>
              <a:ext cx="1852200" cy="98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a:solidFill>
                    <a:srgbClr val="FFFFFF"/>
                  </a:solidFill>
                  <a:latin typeface="Roboto"/>
                  <a:ea typeface="Roboto"/>
                  <a:cs typeface="Roboto"/>
                  <a:sym typeface="Roboto"/>
                </a:rPr>
                <a:t>Brouwer, A.F., et al. (2022) </a:t>
              </a:r>
              <a:r>
                <a:rPr lang="en" sz="1100" b="1">
                  <a:solidFill>
                    <a:srgbClr val="FFFFFF"/>
                  </a:solidFill>
                  <a:latin typeface="Roboto"/>
                  <a:ea typeface="Roboto"/>
                  <a:cs typeface="Roboto"/>
                  <a:sym typeface="Roboto"/>
                </a:rPr>
                <a:t>Changing patterns of cigarette and ENDS transitions in the US: A multistate transition analysis of youth and adults in the PATH Study in 2015-17 vs 2017-2019.</a:t>
              </a:r>
              <a:r>
                <a:rPr lang="en" sz="1100">
                  <a:solidFill>
                    <a:srgbClr val="FFFFFF"/>
                  </a:solidFill>
                  <a:latin typeface="Roboto"/>
                  <a:ea typeface="Roboto"/>
                  <a:cs typeface="Roboto"/>
                  <a:sym typeface="Roboto"/>
                </a:rPr>
                <a:t> medRxiv.</a:t>
              </a:r>
              <a:endParaRPr sz="1100">
                <a:solidFill>
                  <a:srgbClr val="FFFFFF"/>
                </a:solidFill>
                <a:latin typeface="Roboto"/>
                <a:ea typeface="Roboto"/>
                <a:cs typeface="Roboto"/>
                <a:sym typeface="Roboto"/>
              </a:endParaRPr>
            </a:p>
            <a:p>
              <a:pPr marL="0" lvl="0" indent="0" algn="l" rtl="0">
                <a:lnSpc>
                  <a:spcPct val="115000"/>
                </a:lnSpc>
                <a:spcBef>
                  <a:spcPts val="1600"/>
                </a:spcBef>
                <a:spcAft>
                  <a:spcPts val="1600"/>
                </a:spcAft>
                <a:buNone/>
              </a:pPr>
              <a:endParaRPr sz="1000">
                <a:solidFill>
                  <a:srgbClr val="FFFFFF"/>
                </a:solidFill>
                <a:latin typeface="Roboto"/>
                <a:ea typeface="Roboto"/>
                <a:cs typeface="Roboto"/>
                <a:sym typeface="Roboto"/>
              </a:endParaRPr>
            </a:p>
          </p:txBody>
        </p:sp>
      </p:grpSp>
      <p:grpSp>
        <p:nvGrpSpPr>
          <p:cNvPr id="352" name="Google Shape;352;p44">
            <a:extLst>
              <a:ext uri="{C183D7F6-B498-43B3-948B-1728B52AA6E4}">
                <adec:decorative xmlns:adec="http://schemas.microsoft.com/office/drawing/2017/decorative" val="1"/>
              </a:ext>
            </a:extLst>
          </p:cNvPr>
          <p:cNvGrpSpPr/>
          <p:nvPr/>
        </p:nvGrpSpPr>
        <p:grpSpPr>
          <a:xfrm>
            <a:off x="506945" y="1436327"/>
            <a:ext cx="2872717" cy="2786982"/>
            <a:chOff x="1126857" y="2013875"/>
            <a:chExt cx="2084700" cy="1569600"/>
          </a:xfrm>
        </p:grpSpPr>
        <p:sp>
          <p:nvSpPr>
            <p:cNvPr id="353" name="Google Shape;353;p44"/>
            <p:cNvSpPr/>
            <p:nvPr/>
          </p:nvSpPr>
          <p:spPr>
            <a:xfrm>
              <a:off x="1143299" y="2013875"/>
              <a:ext cx="1944600" cy="1569600"/>
            </a:xfrm>
            <a:prstGeom prst="round2DiagRect">
              <a:avLst>
                <a:gd name="adj1" fmla="val 0"/>
                <a:gd name="adj2" fmla="val 17764"/>
              </a:avLst>
            </a:prstGeom>
            <a:solidFill>
              <a:srgbClr val="307A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44"/>
            <p:cNvSpPr txBox="1"/>
            <p:nvPr/>
          </p:nvSpPr>
          <p:spPr>
            <a:xfrm>
              <a:off x="1126857" y="2081098"/>
              <a:ext cx="2084700" cy="4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b="1">
                  <a:solidFill>
                    <a:srgbClr val="FFFFFF"/>
                  </a:solidFill>
                  <a:latin typeface="Roboto"/>
                  <a:ea typeface="Roboto"/>
                  <a:cs typeface="Roboto"/>
                  <a:sym typeface="Roboto"/>
                </a:rPr>
                <a:t>Conference Proceeding</a:t>
              </a:r>
              <a:endParaRPr sz="1700">
                <a:solidFill>
                  <a:srgbClr val="FFFFFF"/>
                </a:solidFill>
                <a:latin typeface="Roboto"/>
                <a:ea typeface="Roboto"/>
                <a:cs typeface="Roboto"/>
                <a:sym typeface="Roboto"/>
              </a:endParaRPr>
            </a:p>
          </p:txBody>
        </p:sp>
        <p:sp>
          <p:nvSpPr>
            <p:cNvPr id="355" name="Google Shape;355;p44"/>
            <p:cNvSpPr txBox="1"/>
            <p:nvPr/>
          </p:nvSpPr>
          <p:spPr>
            <a:xfrm>
              <a:off x="1237790" y="2377941"/>
              <a:ext cx="1755600" cy="84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100">
                  <a:solidFill>
                    <a:srgbClr val="FFFFFF"/>
                  </a:solidFill>
                  <a:latin typeface="Roboto"/>
                  <a:ea typeface="Roboto"/>
                  <a:cs typeface="Roboto"/>
                  <a:sym typeface="Roboto"/>
                </a:rPr>
                <a:t>Brouwer, A., et al. (2022) </a:t>
              </a:r>
              <a:r>
                <a:rPr lang="en" sz="1100" b="1">
                  <a:solidFill>
                    <a:srgbClr val="FFFFFF"/>
                  </a:solidFill>
                  <a:latin typeface="Roboto"/>
                  <a:ea typeface="Roboto"/>
                  <a:cs typeface="Roboto"/>
                  <a:sym typeface="Roboto"/>
                </a:rPr>
                <a:t>Changing Age Patterns of Cigarette and ENDS Transitions in the PATH Study: A Multistate Transition Model Analysis of Adults and Youth Before (Waves 1-4) and After (Waves 4-5) 2017 [poster].</a:t>
              </a:r>
              <a:r>
                <a:rPr lang="en" sz="1100">
                  <a:solidFill>
                    <a:srgbClr val="FFFFFF"/>
                  </a:solidFill>
                  <a:latin typeface="Roboto"/>
                  <a:ea typeface="Roboto"/>
                  <a:cs typeface="Roboto"/>
                  <a:sym typeface="Roboto"/>
                </a:rPr>
                <a:t> Society For Research On Nicotine and Tobacco (SRNT) 28th Annual Meeting. Baltimore, MD.</a:t>
              </a:r>
              <a:endParaRPr sz="1100">
                <a:solidFill>
                  <a:srgbClr val="FFFFFF"/>
                </a:solidFill>
                <a:latin typeface="Roboto"/>
                <a:ea typeface="Roboto"/>
                <a:cs typeface="Roboto"/>
                <a:sym typeface="Roboto"/>
              </a:endParaRPr>
            </a:p>
          </p:txBody>
        </p:sp>
      </p:grpSp>
      <p:grpSp>
        <p:nvGrpSpPr>
          <p:cNvPr id="356" name="Google Shape;356;p44">
            <a:extLst>
              <a:ext uri="{C183D7F6-B498-43B3-948B-1728B52AA6E4}">
                <adec:decorative xmlns:adec="http://schemas.microsoft.com/office/drawing/2017/decorative" val="1"/>
              </a:ext>
            </a:extLst>
          </p:cNvPr>
          <p:cNvGrpSpPr/>
          <p:nvPr/>
        </p:nvGrpSpPr>
        <p:grpSpPr>
          <a:xfrm>
            <a:off x="5770174" y="1446872"/>
            <a:ext cx="2999399" cy="2765949"/>
            <a:chOff x="5073947" y="2013875"/>
            <a:chExt cx="3001200" cy="1569600"/>
          </a:xfrm>
        </p:grpSpPr>
        <p:sp>
          <p:nvSpPr>
            <p:cNvPr id="357" name="Google Shape;357;p44"/>
            <p:cNvSpPr/>
            <p:nvPr/>
          </p:nvSpPr>
          <p:spPr>
            <a:xfrm>
              <a:off x="5073947" y="2013875"/>
              <a:ext cx="3001200" cy="1569600"/>
            </a:xfrm>
            <a:prstGeom prst="round2DiagRect">
              <a:avLst>
                <a:gd name="adj1" fmla="val 0"/>
                <a:gd name="adj2" fmla="val 17764"/>
              </a:avLst>
            </a:prstGeom>
            <a:solidFill>
              <a:srgbClr val="094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58" name="Google Shape;358;p44"/>
            <p:cNvSpPr txBox="1"/>
            <p:nvPr/>
          </p:nvSpPr>
          <p:spPr>
            <a:xfrm>
              <a:off x="5308001" y="2069311"/>
              <a:ext cx="2417100" cy="4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b="1">
                  <a:solidFill>
                    <a:srgbClr val="FFFFFF"/>
                  </a:solidFill>
                  <a:latin typeface="Roboto"/>
                  <a:ea typeface="Roboto"/>
                  <a:cs typeface="Roboto"/>
                  <a:sym typeface="Roboto"/>
                </a:rPr>
                <a:t>Journal article</a:t>
              </a:r>
              <a:endParaRPr sz="1700">
                <a:solidFill>
                  <a:srgbClr val="FFFFFF"/>
                </a:solidFill>
                <a:latin typeface="Roboto"/>
                <a:ea typeface="Roboto"/>
                <a:cs typeface="Roboto"/>
                <a:sym typeface="Roboto"/>
              </a:endParaRPr>
            </a:p>
          </p:txBody>
        </p:sp>
        <p:sp>
          <p:nvSpPr>
            <p:cNvPr id="359" name="Google Shape;359;p44"/>
            <p:cNvSpPr txBox="1"/>
            <p:nvPr/>
          </p:nvSpPr>
          <p:spPr>
            <a:xfrm>
              <a:off x="5307993" y="2360148"/>
              <a:ext cx="2417100" cy="512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a:solidFill>
                    <a:schemeClr val="lt1"/>
                  </a:solidFill>
                  <a:latin typeface="Roboto"/>
                  <a:ea typeface="Roboto"/>
                  <a:cs typeface="Roboto"/>
                  <a:sym typeface="Roboto"/>
                </a:rPr>
                <a:t>Brouwer, A.F., et al. (2023) </a:t>
              </a:r>
              <a:r>
                <a:rPr lang="en" sz="1100" b="1">
                  <a:solidFill>
                    <a:schemeClr val="lt1"/>
                  </a:solidFill>
                  <a:latin typeface="Roboto"/>
                  <a:ea typeface="Roboto"/>
                  <a:cs typeface="Roboto"/>
                  <a:sym typeface="Roboto"/>
                </a:rPr>
                <a:t>Changing patterns of cigarette and ENDS transitions in the USA: A multistate transition analysis of youth and adults in the PATH Study in 2015-2017 vs 2017-2019.</a:t>
              </a:r>
              <a:r>
                <a:rPr lang="en" sz="1100">
                  <a:solidFill>
                    <a:schemeClr val="lt1"/>
                  </a:solidFill>
                  <a:latin typeface="Roboto"/>
                  <a:ea typeface="Roboto"/>
                  <a:cs typeface="Roboto"/>
                  <a:sym typeface="Roboto"/>
                </a:rPr>
                <a:t> Tobacco Control, in progress.</a:t>
              </a:r>
              <a:endParaRPr sz="1100">
                <a:solidFill>
                  <a:srgbClr val="FFFFFF"/>
                </a:solidFill>
                <a:latin typeface="Roboto"/>
                <a:ea typeface="Roboto"/>
                <a:cs typeface="Roboto"/>
                <a:sym typeface="Roboto"/>
              </a:endParaRPr>
            </a:p>
            <a:p>
              <a:pPr marL="0" lvl="0" indent="0" algn="l" rtl="0">
                <a:lnSpc>
                  <a:spcPct val="115000"/>
                </a:lnSpc>
                <a:spcBef>
                  <a:spcPts val="1600"/>
                </a:spcBef>
                <a:spcAft>
                  <a:spcPts val="1600"/>
                </a:spcAft>
                <a:buNone/>
              </a:pPr>
              <a:endParaRPr sz="800">
                <a:solidFill>
                  <a:srgbClr val="FFFFFF"/>
                </a:solidFill>
                <a:latin typeface="Roboto"/>
                <a:ea typeface="Roboto"/>
                <a:cs typeface="Roboto"/>
                <a:sym typeface="Roboto"/>
              </a:endParaRPr>
            </a:p>
          </p:txBody>
        </p:sp>
      </p:grpSp>
      <p:grpSp>
        <p:nvGrpSpPr>
          <p:cNvPr id="360" name="Google Shape;360;p44">
            <a:extLst>
              <a:ext uri="{C183D7F6-B498-43B3-948B-1728B52AA6E4}">
                <adec:decorative xmlns:adec="http://schemas.microsoft.com/office/drawing/2017/decorative" val="1"/>
              </a:ext>
            </a:extLst>
          </p:cNvPr>
          <p:cNvGrpSpPr/>
          <p:nvPr/>
        </p:nvGrpSpPr>
        <p:grpSpPr>
          <a:xfrm>
            <a:off x="5656484" y="2699645"/>
            <a:ext cx="261571" cy="260379"/>
            <a:chOff x="4858109" y="2631368"/>
            <a:chExt cx="316442" cy="315000"/>
          </a:xfrm>
        </p:grpSpPr>
        <p:sp>
          <p:nvSpPr>
            <p:cNvPr id="361" name="Google Shape;361;p44"/>
            <p:cNvSpPr/>
            <p:nvPr/>
          </p:nvSpPr>
          <p:spPr>
            <a:xfrm>
              <a:off x="4859551" y="2631368"/>
              <a:ext cx="315000" cy="315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44"/>
            <p:cNvSpPr/>
            <p:nvPr/>
          </p:nvSpPr>
          <p:spPr>
            <a:xfrm>
              <a:off x="4858109" y="2739300"/>
              <a:ext cx="239100" cy="99000"/>
            </a:xfrm>
            <a:prstGeom prst="rightArrow">
              <a:avLst>
                <a:gd name="adj1" fmla="val 32020"/>
                <a:gd name="adj2" fmla="val 66970"/>
              </a:avLst>
            </a:prstGeom>
            <a:solidFill>
              <a:srgbClr val="0D5C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br>
                <a:rPr lang="en"/>
              </a:br>
              <a:endParaRPr/>
            </a:p>
          </p:txBody>
        </p:sp>
      </p:grpSp>
      <p:grpSp>
        <p:nvGrpSpPr>
          <p:cNvPr id="363" name="Google Shape;363;p44">
            <a:extLst>
              <a:ext uri="{C183D7F6-B498-43B3-948B-1728B52AA6E4}">
                <adec:decorative xmlns:adec="http://schemas.microsoft.com/office/drawing/2017/decorative" val="1"/>
              </a:ext>
            </a:extLst>
          </p:cNvPr>
          <p:cNvGrpSpPr/>
          <p:nvPr/>
        </p:nvGrpSpPr>
        <p:grpSpPr>
          <a:xfrm>
            <a:off x="3118084" y="2699657"/>
            <a:ext cx="261571" cy="260379"/>
            <a:chOff x="4858109" y="2631368"/>
            <a:chExt cx="316442" cy="315000"/>
          </a:xfrm>
        </p:grpSpPr>
        <p:sp>
          <p:nvSpPr>
            <p:cNvPr id="364" name="Google Shape;364;p44"/>
            <p:cNvSpPr/>
            <p:nvPr/>
          </p:nvSpPr>
          <p:spPr>
            <a:xfrm>
              <a:off x="4859551" y="2631368"/>
              <a:ext cx="315000" cy="315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44"/>
            <p:cNvSpPr/>
            <p:nvPr/>
          </p:nvSpPr>
          <p:spPr>
            <a:xfrm>
              <a:off x="4858109" y="2739300"/>
              <a:ext cx="239100" cy="99000"/>
            </a:xfrm>
            <a:prstGeom prst="rightArrow">
              <a:avLst>
                <a:gd name="adj1" fmla="val 32020"/>
                <a:gd name="adj2" fmla="val 66970"/>
              </a:avLst>
            </a:prstGeom>
            <a:solidFill>
              <a:srgbClr val="0D5C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br>
                <a:rPr lang="en"/>
              </a:b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91" name="Google Shape;391;p45"/>
          <p:cNvSpPr txBox="1">
            <a:spLocks noGrp="1"/>
          </p:cNvSpPr>
          <p:nvPr>
            <p:ph type="title" idx="4294967295"/>
          </p:nvPr>
        </p:nvSpPr>
        <p:spPr>
          <a:xfrm>
            <a:off x="3175650" y="-92025"/>
            <a:ext cx="5949600" cy="6210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Study creation to 1st publication*</a:t>
            </a:r>
          </a:p>
        </p:txBody>
      </p:sp>
      <p:sp>
        <p:nvSpPr>
          <p:cNvPr id="424" name="Google Shape;424;p45"/>
          <p:cNvSpPr txBox="1"/>
          <p:nvPr/>
        </p:nvSpPr>
        <p:spPr>
          <a:xfrm>
            <a:off x="1865875" y="95925"/>
            <a:ext cx="1344600" cy="7101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900" b="1">
                <a:solidFill>
                  <a:schemeClr val="dk1"/>
                </a:solidFill>
                <a:latin typeface="IBM Plex Sans"/>
                <a:ea typeface="IBM Plex Sans"/>
                <a:cs typeface="IBM Plex Sans"/>
                <a:sym typeface="IBM Plex Sans"/>
              </a:rPr>
              <a:t>CBS News/New York Times Monthly Poll, September 2009 (27805)</a:t>
            </a:r>
            <a:endParaRPr sz="2300" b="1">
              <a:solidFill>
                <a:schemeClr val="dk1"/>
              </a:solidFill>
              <a:latin typeface="IBM Plex Sans"/>
              <a:ea typeface="IBM Plex Sans"/>
              <a:cs typeface="IBM Plex Sans"/>
              <a:sym typeface="IBM Plex Sans"/>
            </a:endParaRPr>
          </a:p>
        </p:txBody>
      </p:sp>
      <p:pic>
        <p:nvPicPr>
          <p:cNvPr id="374" name="Google Shape;374;p45" descr="First publication using data from ICPSR study 27805 published in 2010."/>
          <p:cNvPicPr preferRelativeResize="0"/>
          <p:nvPr/>
        </p:nvPicPr>
        <p:blipFill rotWithShape="1">
          <a:blip r:embed="rId3">
            <a:alphaModFix/>
          </a:blip>
          <a:srcRect/>
          <a:stretch/>
        </p:blipFill>
        <p:spPr>
          <a:xfrm>
            <a:off x="740822" y="447174"/>
            <a:ext cx="369200" cy="369200"/>
          </a:xfrm>
          <a:prstGeom prst="rect">
            <a:avLst/>
          </a:prstGeom>
          <a:noFill/>
          <a:ln>
            <a:noFill/>
          </a:ln>
        </p:spPr>
      </p:pic>
      <p:pic>
        <p:nvPicPr>
          <p:cNvPr id="375" name="Google Shape;375;p45" descr="Creation of ICPSR study 27805 in the year 2011."/>
          <p:cNvPicPr preferRelativeResize="0"/>
          <p:nvPr/>
        </p:nvPicPr>
        <p:blipFill rotWithShape="1">
          <a:blip r:embed="rId4">
            <a:alphaModFix/>
          </a:blip>
          <a:srcRect/>
          <a:stretch/>
        </p:blipFill>
        <p:spPr>
          <a:xfrm>
            <a:off x="1355340" y="417843"/>
            <a:ext cx="427862" cy="427880"/>
          </a:xfrm>
          <a:prstGeom prst="rect">
            <a:avLst/>
          </a:prstGeom>
          <a:noFill/>
          <a:ln>
            <a:noFill/>
          </a:ln>
        </p:spPr>
      </p:pic>
      <p:sp>
        <p:nvSpPr>
          <p:cNvPr id="425" name="Google Shape;425;p45"/>
          <p:cNvSpPr txBox="1"/>
          <p:nvPr/>
        </p:nvSpPr>
        <p:spPr>
          <a:xfrm>
            <a:off x="1100275" y="1955125"/>
            <a:ext cx="2682600" cy="6210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000" b="1" dirty="0">
                <a:solidFill>
                  <a:schemeClr val="dk1"/>
                </a:solidFill>
                <a:latin typeface="IBM Plex Sans"/>
                <a:ea typeface="IBM Plex Sans"/>
                <a:cs typeface="IBM Plex Sans"/>
                <a:sym typeface="IBM Plex Sans"/>
              </a:rPr>
              <a:t>Familial Responses to Financial Instability: The Financial Management Behaviors Scale, 2009 [United States] (26542)</a:t>
            </a:r>
            <a:endParaRPr sz="1000" b="1" dirty="0">
              <a:solidFill>
                <a:schemeClr val="dk1"/>
              </a:solidFill>
              <a:latin typeface="IBM Plex Sans"/>
              <a:ea typeface="IBM Plex Sans"/>
              <a:cs typeface="IBM Plex Sans"/>
              <a:sym typeface="IBM Plex Sans"/>
            </a:endParaRPr>
          </a:p>
        </p:txBody>
      </p:sp>
      <p:pic>
        <p:nvPicPr>
          <p:cNvPr id="380" name="Google Shape;380;p45" descr="Creation of ICPSR study number 26542 in 2010."/>
          <p:cNvPicPr preferRelativeResize="0"/>
          <p:nvPr/>
        </p:nvPicPr>
        <p:blipFill rotWithShape="1">
          <a:blip r:embed="rId4">
            <a:alphaModFix/>
          </a:blip>
          <a:srcRect/>
          <a:stretch/>
        </p:blipFill>
        <p:spPr>
          <a:xfrm>
            <a:off x="711490" y="2425293"/>
            <a:ext cx="427862" cy="427880"/>
          </a:xfrm>
          <a:prstGeom prst="rect">
            <a:avLst/>
          </a:prstGeom>
          <a:noFill/>
          <a:ln>
            <a:noFill/>
          </a:ln>
        </p:spPr>
      </p:pic>
      <p:pic>
        <p:nvPicPr>
          <p:cNvPr id="381" name="Google Shape;381;p45" descr="First publication using ICPSR study 26542 published in 2015."/>
          <p:cNvPicPr preferRelativeResize="0"/>
          <p:nvPr/>
        </p:nvPicPr>
        <p:blipFill rotWithShape="1">
          <a:blip r:embed="rId3">
            <a:alphaModFix/>
          </a:blip>
          <a:srcRect/>
          <a:stretch/>
        </p:blipFill>
        <p:spPr>
          <a:xfrm>
            <a:off x="3957734" y="2454637"/>
            <a:ext cx="369200" cy="369200"/>
          </a:xfrm>
          <a:prstGeom prst="rect">
            <a:avLst/>
          </a:prstGeom>
          <a:noFill/>
          <a:ln>
            <a:noFill/>
          </a:ln>
        </p:spPr>
      </p:pic>
      <p:sp>
        <p:nvSpPr>
          <p:cNvPr id="421" name="Google Shape;421;p45"/>
          <p:cNvSpPr txBox="1"/>
          <p:nvPr/>
        </p:nvSpPr>
        <p:spPr>
          <a:xfrm>
            <a:off x="1804200" y="3008025"/>
            <a:ext cx="4525800" cy="4278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chemeClr val="dk1"/>
                </a:solidFill>
                <a:latin typeface="IBM Plex Sans"/>
                <a:ea typeface="IBM Plex Sans"/>
                <a:cs typeface="IBM Plex Sans"/>
                <a:sym typeface="IBM Plex Sans"/>
              </a:rPr>
              <a:t>Diplomatic Recognition of Taiwan (the Republic of China) From 1950-2007 (30802)</a:t>
            </a:r>
            <a:endParaRPr sz="1000" b="1">
              <a:solidFill>
                <a:schemeClr val="dk1"/>
              </a:solidFill>
              <a:latin typeface="IBM Plex Sans"/>
              <a:ea typeface="IBM Plex Sans"/>
              <a:cs typeface="IBM Plex Sans"/>
              <a:sym typeface="IBM Plex Sans"/>
            </a:endParaRPr>
          </a:p>
        </p:txBody>
      </p:sp>
      <p:pic>
        <p:nvPicPr>
          <p:cNvPr id="370" name="Google Shape;370;p45" descr="ICPSR study 30802 published in 2011."/>
          <p:cNvPicPr preferRelativeResize="0"/>
          <p:nvPr/>
        </p:nvPicPr>
        <p:blipFill rotWithShape="1">
          <a:blip r:embed="rId4">
            <a:alphaModFix/>
          </a:blip>
          <a:srcRect/>
          <a:stretch/>
        </p:blipFill>
        <p:spPr>
          <a:xfrm>
            <a:off x="1355340" y="3281218"/>
            <a:ext cx="427862" cy="427880"/>
          </a:xfrm>
          <a:prstGeom prst="rect">
            <a:avLst/>
          </a:prstGeom>
          <a:noFill/>
          <a:ln>
            <a:noFill/>
          </a:ln>
        </p:spPr>
      </p:pic>
      <p:cxnSp>
        <p:nvCxnSpPr>
          <p:cNvPr id="371" name="Google Shape;371;p45">
            <a:extLst>
              <a:ext uri="{C183D7F6-B498-43B3-948B-1728B52AA6E4}">
                <adec:decorative xmlns:adec="http://schemas.microsoft.com/office/drawing/2017/decorative" val="1"/>
              </a:ext>
            </a:extLst>
          </p:cNvPr>
          <p:cNvCxnSpPr/>
          <p:nvPr/>
        </p:nvCxnSpPr>
        <p:spPr>
          <a:xfrm>
            <a:off x="1783203" y="3515036"/>
            <a:ext cx="4781700" cy="0"/>
          </a:xfrm>
          <a:prstGeom prst="straightConnector1">
            <a:avLst/>
          </a:prstGeom>
          <a:noFill/>
          <a:ln w="28575" cap="flat" cmpd="sng">
            <a:solidFill>
              <a:schemeClr val="dk2"/>
            </a:solidFill>
            <a:prstDash val="solid"/>
            <a:round/>
            <a:headEnd type="none" w="med" len="med"/>
            <a:tailEnd type="triangle" w="med" len="med"/>
          </a:ln>
        </p:spPr>
      </p:cxnSp>
      <p:cxnSp>
        <p:nvCxnSpPr>
          <p:cNvPr id="373" name="Google Shape;373;p45">
            <a:extLst>
              <a:ext uri="{C183D7F6-B498-43B3-948B-1728B52AA6E4}">
                <adec:decorative xmlns:adec="http://schemas.microsoft.com/office/drawing/2017/decorative" val="1"/>
              </a:ext>
            </a:extLst>
          </p:cNvPr>
          <p:cNvCxnSpPr>
            <a:stCxn id="374" idx="3"/>
            <a:endCxn id="375" idx="1"/>
          </p:cNvCxnSpPr>
          <p:nvPr/>
        </p:nvCxnSpPr>
        <p:spPr>
          <a:xfrm>
            <a:off x="1110022" y="631774"/>
            <a:ext cx="245400" cy="0"/>
          </a:xfrm>
          <a:prstGeom prst="straightConnector1">
            <a:avLst/>
          </a:prstGeom>
          <a:noFill/>
          <a:ln w="28575" cap="flat" cmpd="sng">
            <a:solidFill>
              <a:schemeClr val="dk2"/>
            </a:solidFill>
            <a:prstDash val="solid"/>
            <a:round/>
            <a:headEnd type="triangle" w="med" len="med"/>
            <a:tailEnd type="none" w="med" len="med"/>
          </a:ln>
        </p:spPr>
      </p:cxnSp>
      <p:cxnSp>
        <p:nvCxnSpPr>
          <p:cNvPr id="376" name="Google Shape;376;p45">
            <a:extLst>
              <a:ext uri="{C183D7F6-B498-43B3-948B-1728B52AA6E4}">
                <adec:decorative xmlns:adec="http://schemas.microsoft.com/office/drawing/2017/decorative" val="1"/>
              </a:ext>
            </a:extLst>
          </p:cNvPr>
          <p:cNvCxnSpPr>
            <a:stCxn id="377" idx="3"/>
            <a:endCxn id="378" idx="1"/>
          </p:cNvCxnSpPr>
          <p:nvPr/>
        </p:nvCxnSpPr>
        <p:spPr>
          <a:xfrm>
            <a:off x="6315978" y="1891770"/>
            <a:ext cx="1584000" cy="0"/>
          </a:xfrm>
          <a:prstGeom prst="straightConnector1">
            <a:avLst/>
          </a:prstGeom>
          <a:noFill/>
          <a:ln w="28575" cap="flat" cmpd="sng">
            <a:solidFill>
              <a:schemeClr val="dk2"/>
            </a:solidFill>
            <a:prstDash val="solid"/>
            <a:round/>
            <a:headEnd type="none" w="med" len="med"/>
            <a:tailEnd type="triangle" w="med" len="med"/>
          </a:ln>
        </p:spPr>
      </p:cxnSp>
      <p:cxnSp>
        <p:nvCxnSpPr>
          <p:cNvPr id="379" name="Google Shape;379;p45">
            <a:extLst>
              <a:ext uri="{C183D7F6-B498-43B3-948B-1728B52AA6E4}">
                <adec:decorative xmlns:adec="http://schemas.microsoft.com/office/drawing/2017/decorative" val="1"/>
              </a:ext>
            </a:extLst>
          </p:cNvPr>
          <p:cNvCxnSpPr>
            <a:stCxn id="380" idx="3"/>
            <a:endCxn id="381" idx="1"/>
          </p:cNvCxnSpPr>
          <p:nvPr/>
        </p:nvCxnSpPr>
        <p:spPr>
          <a:xfrm>
            <a:off x="1139353" y="2639233"/>
            <a:ext cx="2818500" cy="0"/>
          </a:xfrm>
          <a:prstGeom prst="straightConnector1">
            <a:avLst/>
          </a:prstGeom>
          <a:noFill/>
          <a:ln w="28575" cap="flat" cmpd="sng">
            <a:solidFill>
              <a:schemeClr val="dk2"/>
            </a:solidFill>
            <a:prstDash val="solid"/>
            <a:round/>
            <a:headEnd type="none" w="med" len="med"/>
            <a:tailEnd type="triangle" w="med" len="med"/>
          </a:ln>
        </p:spPr>
      </p:cxnSp>
      <p:cxnSp>
        <p:nvCxnSpPr>
          <p:cNvPr id="382" name="Google Shape;382;p45">
            <a:extLst>
              <a:ext uri="{C183D7F6-B498-43B3-948B-1728B52AA6E4}">
                <adec:decorative xmlns:adec="http://schemas.microsoft.com/office/drawing/2017/decorative" val="1"/>
              </a:ext>
            </a:extLst>
          </p:cNvPr>
          <p:cNvCxnSpPr>
            <a:stCxn id="383" idx="3"/>
            <a:endCxn id="384" idx="1"/>
          </p:cNvCxnSpPr>
          <p:nvPr/>
        </p:nvCxnSpPr>
        <p:spPr>
          <a:xfrm>
            <a:off x="2422665" y="1678083"/>
            <a:ext cx="2194200" cy="0"/>
          </a:xfrm>
          <a:prstGeom prst="straightConnector1">
            <a:avLst/>
          </a:prstGeom>
          <a:noFill/>
          <a:ln w="28575" cap="flat" cmpd="sng">
            <a:solidFill>
              <a:schemeClr val="dk2"/>
            </a:solidFill>
            <a:prstDash val="solid"/>
            <a:round/>
            <a:headEnd type="none" w="med" len="med"/>
            <a:tailEnd type="triangle" w="med" len="med"/>
          </a:ln>
        </p:spPr>
      </p:cxnSp>
      <p:grpSp>
        <p:nvGrpSpPr>
          <p:cNvPr id="385" name="Google Shape;385;p45">
            <a:extLst>
              <a:ext uri="{C183D7F6-B498-43B3-948B-1728B52AA6E4}">
                <adec:decorative xmlns:adec="http://schemas.microsoft.com/office/drawing/2017/decorative" val="1"/>
              </a:ext>
            </a:extLst>
          </p:cNvPr>
          <p:cNvGrpSpPr/>
          <p:nvPr/>
        </p:nvGrpSpPr>
        <p:grpSpPr>
          <a:xfrm>
            <a:off x="2988715" y="4614830"/>
            <a:ext cx="2078485" cy="427880"/>
            <a:chOff x="2988715" y="4614830"/>
            <a:chExt cx="2078485" cy="427880"/>
          </a:xfrm>
        </p:grpSpPr>
        <p:pic>
          <p:nvPicPr>
            <p:cNvPr id="386" name="Google Shape;386;p45" descr="alt=””"/>
            <p:cNvPicPr preferRelativeResize="0"/>
            <p:nvPr/>
          </p:nvPicPr>
          <p:blipFill rotWithShape="1">
            <a:blip r:embed="rId4">
              <a:alphaModFix/>
            </a:blip>
            <a:srcRect/>
            <a:stretch/>
          </p:blipFill>
          <p:spPr>
            <a:xfrm>
              <a:off x="2988715" y="4614830"/>
              <a:ext cx="427862" cy="427880"/>
            </a:xfrm>
            <a:prstGeom prst="rect">
              <a:avLst/>
            </a:prstGeom>
            <a:noFill/>
            <a:ln>
              <a:noFill/>
            </a:ln>
          </p:spPr>
        </p:pic>
        <p:sp>
          <p:nvSpPr>
            <p:cNvPr id="387" name="Google Shape;387;p45" descr="Bar chart icon representing study creation date on the above timeline."/>
            <p:cNvSpPr txBox="1"/>
            <p:nvPr/>
          </p:nvSpPr>
          <p:spPr>
            <a:xfrm>
              <a:off x="3404900" y="4711200"/>
              <a:ext cx="1662300" cy="2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dk1"/>
                  </a:solidFill>
                  <a:latin typeface="IBM Plex Sans"/>
                  <a:ea typeface="IBM Plex Sans"/>
                  <a:cs typeface="IBM Plex Sans"/>
                  <a:sym typeface="IBM Plex Sans"/>
                </a:rPr>
                <a:t>STUDY CREATION DATE</a:t>
              </a:r>
              <a:endParaRPr sz="1000" b="1" dirty="0">
                <a:solidFill>
                  <a:schemeClr val="dk1"/>
                </a:solidFill>
                <a:latin typeface="IBM Plex Sans"/>
                <a:ea typeface="IBM Plex Sans"/>
                <a:cs typeface="IBM Plex Sans"/>
                <a:sym typeface="IBM Plex Sans"/>
              </a:endParaRPr>
            </a:p>
          </p:txBody>
        </p:sp>
      </p:grpSp>
      <p:grpSp>
        <p:nvGrpSpPr>
          <p:cNvPr id="388" name="Google Shape;388;p45">
            <a:extLst>
              <a:ext uri="{C183D7F6-B498-43B3-948B-1728B52AA6E4}">
                <adec:decorative xmlns:adec="http://schemas.microsoft.com/office/drawing/2017/decorative" val="1"/>
              </a:ext>
            </a:extLst>
          </p:cNvPr>
          <p:cNvGrpSpPr/>
          <p:nvPr/>
        </p:nvGrpSpPr>
        <p:grpSpPr>
          <a:xfrm>
            <a:off x="5359972" y="4614837"/>
            <a:ext cx="2467128" cy="369200"/>
            <a:chOff x="5359972" y="4614837"/>
            <a:chExt cx="2467128" cy="369200"/>
          </a:xfrm>
        </p:grpSpPr>
        <p:pic>
          <p:nvPicPr>
            <p:cNvPr id="389" name="Google Shape;389;p45" descr="Document icon representing first publication date on the above timeline."/>
            <p:cNvPicPr preferRelativeResize="0"/>
            <p:nvPr/>
          </p:nvPicPr>
          <p:blipFill rotWithShape="1">
            <a:blip r:embed="rId3">
              <a:alphaModFix/>
            </a:blip>
            <a:srcRect/>
            <a:stretch/>
          </p:blipFill>
          <p:spPr>
            <a:xfrm>
              <a:off x="5359972" y="4614837"/>
              <a:ext cx="369200" cy="369200"/>
            </a:xfrm>
            <a:prstGeom prst="rect">
              <a:avLst/>
            </a:prstGeom>
            <a:noFill/>
            <a:ln>
              <a:noFill/>
            </a:ln>
          </p:spPr>
        </p:pic>
        <p:sp>
          <p:nvSpPr>
            <p:cNvPr id="390" name="Google Shape;390;p45"/>
            <p:cNvSpPr txBox="1"/>
            <p:nvPr/>
          </p:nvSpPr>
          <p:spPr>
            <a:xfrm>
              <a:off x="5784400" y="4692425"/>
              <a:ext cx="2042700" cy="2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latin typeface="IBM Plex Sans"/>
                  <a:ea typeface="IBM Plex Sans"/>
                  <a:cs typeface="IBM Plex Sans"/>
                  <a:sym typeface="IBM Plex Sans"/>
                </a:rPr>
                <a:t>FIRST PUBLICATION  DATE</a:t>
              </a:r>
              <a:endParaRPr sz="1000" b="1">
                <a:solidFill>
                  <a:schemeClr val="dk1"/>
                </a:solidFill>
                <a:latin typeface="IBM Plex Sans"/>
                <a:ea typeface="IBM Plex Sans"/>
                <a:cs typeface="IBM Plex Sans"/>
                <a:sym typeface="IBM Plex Sans"/>
              </a:endParaRPr>
            </a:p>
          </p:txBody>
        </p:sp>
      </p:grpSp>
      <p:cxnSp>
        <p:nvCxnSpPr>
          <p:cNvPr id="392" name="Google Shape;392;p45">
            <a:extLst>
              <a:ext uri="{C183D7F6-B498-43B3-948B-1728B52AA6E4}">
                <adec:decorative xmlns:adec="http://schemas.microsoft.com/office/drawing/2017/decorative" val="1"/>
              </a:ext>
            </a:extLst>
          </p:cNvPr>
          <p:cNvCxnSpPr>
            <a:stCxn id="393" idx="0"/>
            <a:endCxn id="370" idx="2"/>
          </p:cNvCxnSpPr>
          <p:nvPr/>
        </p:nvCxnSpPr>
        <p:spPr>
          <a:xfrm rot="10800000" flipH="1">
            <a:off x="1564942" y="3709150"/>
            <a:ext cx="4200" cy="376800"/>
          </a:xfrm>
          <a:prstGeom prst="straightConnector1">
            <a:avLst/>
          </a:prstGeom>
          <a:noFill/>
          <a:ln w="9525" cap="flat" cmpd="sng">
            <a:solidFill>
              <a:schemeClr val="dk2"/>
            </a:solidFill>
            <a:prstDash val="dot"/>
            <a:round/>
            <a:headEnd type="none" w="med" len="med"/>
            <a:tailEnd type="none" w="med" len="med"/>
          </a:ln>
        </p:spPr>
      </p:cxnSp>
      <p:cxnSp>
        <p:nvCxnSpPr>
          <p:cNvPr id="394" name="Google Shape;394;p45">
            <a:extLst>
              <a:ext uri="{C183D7F6-B498-43B3-948B-1728B52AA6E4}">
                <adec:decorative xmlns:adec="http://schemas.microsoft.com/office/drawing/2017/decorative" val="1"/>
              </a:ext>
            </a:extLst>
          </p:cNvPr>
          <p:cNvCxnSpPr>
            <a:stCxn id="380" idx="2"/>
            <a:endCxn id="393" idx="1"/>
          </p:cNvCxnSpPr>
          <p:nvPr/>
        </p:nvCxnSpPr>
        <p:spPr>
          <a:xfrm flipH="1">
            <a:off x="917622" y="2853173"/>
            <a:ext cx="7800" cy="1299600"/>
          </a:xfrm>
          <a:prstGeom prst="straightConnector1">
            <a:avLst/>
          </a:prstGeom>
          <a:noFill/>
          <a:ln w="9525" cap="flat" cmpd="sng">
            <a:solidFill>
              <a:schemeClr val="dk2"/>
            </a:solidFill>
            <a:prstDash val="dot"/>
            <a:round/>
            <a:headEnd type="none" w="med" len="med"/>
            <a:tailEnd type="none" w="med" len="med"/>
          </a:ln>
        </p:spPr>
      </p:cxnSp>
      <p:grpSp>
        <p:nvGrpSpPr>
          <p:cNvPr id="396" name="Google Shape;396;p45">
            <a:extLst>
              <a:ext uri="{C183D7F6-B498-43B3-948B-1728B52AA6E4}">
                <adec:decorative xmlns:adec="http://schemas.microsoft.com/office/drawing/2017/decorative" val="1"/>
              </a:ext>
            </a:extLst>
          </p:cNvPr>
          <p:cNvGrpSpPr/>
          <p:nvPr/>
        </p:nvGrpSpPr>
        <p:grpSpPr>
          <a:xfrm>
            <a:off x="586058" y="4085950"/>
            <a:ext cx="1626283" cy="508525"/>
            <a:chOff x="3154233" y="3079475"/>
            <a:chExt cx="1626283" cy="508525"/>
          </a:xfrm>
        </p:grpSpPr>
        <p:sp>
          <p:nvSpPr>
            <p:cNvPr id="393" name="Google Shape;393;p45"/>
            <p:cNvSpPr/>
            <p:nvPr/>
          </p:nvSpPr>
          <p:spPr>
            <a:xfrm>
              <a:off x="3485717" y="3079475"/>
              <a:ext cx="1294800" cy="13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45"/>
            <p:cNvSpPr txBox="1"/>
            <p:nvPr/>
          </p:nvSpPr>
          <p:spPr>
            <a:xfrm>
              <a:off x="3154233" y="3216600"/>
              <a:ext cx="6927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2010</a:t>
              </a:r>
              <a:endParaRPr sz="1200" b="1">
                <a:latin typeface="Roboto"/>
                <a:ea typeface="Roboto"/>
                <a:cs typeface="Roboto"/>
                <a:sym typeface="Roboto"/>
              </a:endParaRPr>
            </a:p>
          </p:txBody>
        </p:sp>
      </p:grpSp>
      <p:grpSp>
        <p:nvGrpSpPr>
          <p:cNvPr id="398" name="Google Shape;398;p45">
            <a:extLst>
              <a:ext uri="{C183D7F6-B498-43B3-948B-1728B52AA6E4}">
                <adec:decorative xmlns:adec="http://schemas.microsoft.com/office/drawing/2017/decorative" val="1"/>
              </a:ext>
            </a:extLst>
          </p:cNvPr>
          <p:cNvGrpSpPr/>
          <p:nvPr/>
        </p:nvGrpSpPr>
        <p:grpSpPr>
          <a:xfrm>
            <a:off x="1849621" y="3709071"/>
            <a:ext cx="1657614" cy="510379"/>
            <a:chOff x="1828196" y="2702596"/>
            <a:chExt cx="1657614" cy="510379"/>
          </a:xfrm>
        </p:grpSpPr>
        <p:sp>
          <p:nvSpPr>
            <p:cNvPr id="399" name="Google Shape;399;p45"/>
            <p:cNvSpPr/>
            <p:nvPr/>
          </p:nvSpPr>
          <p:spPr>
            <a:xfrm>
              <a:off x="2191011" y="3079475"/>
              <a:ext cx="1294800" cy="13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45"/>
            <p:cNvSpPr txBox="1"/>
            <p:nvPr/>
          </p:nvSpPr>
          <p:spPr>
            <a:xfrm>
              <a:off x="1828196" y="2702596"/>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2012</a:t>
              </a:r>
              <a:endParaRPr sz="1200" b="1">
                <a:latin typeface="Roboto"/>
                <a:ea typeface="Roboto"/>
                <a:cs typeface="Roboto"/>
                <a:sym typeface="Roboto"/>
              </a:endParaRPr>
            </a:p>
          </p:txBody>
        </p:sp>
      </p:grpSp>
      <p:grpSp>
        <p:nvGrpSpPr>
          <p:cNvPr id="401" name="Google Shape;401;p45">
            <a:extLst>
              <a:ext uri="{C183D7F6-B498-43B3-948B-1728B52AA6E4}">
                <adec:decorative xmlns:adec="http://schemas.microsoft.com/office/drawing/2017/decorative" val="1"/>
              </a:ext>
            </a:extLst>
          </p:cNvPr>
          <p:cNvGrpSpPr/>
          <p:nvPr/>
        </p:nvGrpSpPr>
        <p:grpSpPr>
          <a:xfrm>
            <a:off x="7025237" y="3709094"/>
            <a:ext cx="1840143" cy="510379"/>
            <a:chOff x="7003996" y="2702596"/>
            <a:chExt cx="2142441" cy="510379"/>
          </a:xfrm>
        </p:grpSpPr>
        <p:sp>
          <p:nvSpPr>
            <p:cNvPr id="402" name="Google Shape;402;p45"/>
            <p:cNvSpPr/>
            <p:nvPr/>
          </p:nvSpPr>
          <p:spPr>
            <a:xfrm>
              <a:off x="7369837" y="3079475"/>
              <a:ext cx="1776600" cy="13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45"/>
            <p:cNvSpPr txBox="1"/>
            <p:nvPr/>
          </p:nvSpPr>
          <p:spPr>
            <a:xfrm>
              <a:off x="7003996" y="2702596"/>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2020</a:t>
              </a:r>
              <a:endParaRPr sz="1200" b="1">
                <a:latin typeface="Roboto"/>
                <a:ea typeface="Roboto"/>
                <a:cs typeface="Roboto"/>
                <a:sym typeface="Roboto"/>
              </a:endParaRPr>
            </a:p>
          </p:txBody>
        </p:sp>
      </p:grpSp>
      <p:grpSp>
        <p:nvGrpSpPr>
          <p:cNvPr id="404" name="Google Shape;404;p45">
            <a:extLst>
              <a:ext uri="{C183D7F6-B498-43B3-948B-1728B52AA6E4}">
                <adec:decorative xmlns:adec="http://schemas.microsoft.com/office/drawing/2017/decorative" val="1"/>
              </a:ext>
            </a:extLst>
          </p:cNvPr>
          <p:cNvGrpSpPr/>
          <p:nvPr/>
        </p:nvGrpSpPr>
        <p:grpSpPr>
          <a:xfrm>
            <a:off x="5729182" y="4085950"/>
            <a:ext cx="1662168" cy="508525"/>
            <a:chOff x="5707757" y="3079475"/>
            <a:chExt cx="1662168" cy="508525"/>
          </a:xfrm>
        </p:grpSpPr>
        <p:sp>
          <p:nvSpPr>
            <p:cNvPr id="405" name="Google Shape;405;p45"/>
            <p:cNvSpPr/>
            <p:nvPr/>
          </p:nvSpPr>
          <p:spPr>
            <a:xfrm>
              <a:off x="6075125" y="3079475"/>
              <a:ext cx="1294800" cy="13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45"/>
            <p:cNvSpPr txBox="1"/>
            <p:nvPr/>
          </p:nvSpPr>
          <p:spPr>
            <a:xfrm>
              <a:off x="5707757" y="3216600"/>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2018</a:t>
              </a:r>
              <a:endParaRPr sz="1200" b="1">
                <a:latin typeface="Roboto"/>
                <a:ea typeface="Roboto"/>
                <a:cs typeface="Roboto"/>
                <a:sym typeface="Roboto"/>
              </a:endParaRPr>
            </a:p>
          </p:txBody>
        </p:sp>
      </p:grpSp>
      <p:grpSp>
        <p:nvGrpSpPr>
          <p:cNvPr id="407" name="Google Shape;407;p45">
            <a:extLst>
              <a:ext uri="{C183D7F6-B498-43B3-948B-1728B52AA6E4}">
                <adec:decorative xmlns:adec="http://schemas.microsoft.com/office/drawing/2017/decorative" val="1"/>
              </a:ext>
            </a:extLst>
          </p:cNvPr>
          <p:cNvGrpSpPr/>
          <p:nvPr/>
        </p:nvGrpSpPr>
        <p:grpSpPr>
          <a:xfrm>
            <a:off x="4434612" y="3709071"/>
            <a:ext cx="1662034" cy="510379"/>
            <a:chOff x="4413187" y="2702596"/>
            <a:chExt cx="1662034" cy="510379"/>
          </a:xfrm>
        </p:grpSpPr>
        <p:sp>
          <p:nvSpPr>
            <p:cNvPr id="408" name="Google Shape;408;p45"/>
            <p:cNvSpPr/>
            <p:nvPr/>
          </p:nvSpPr>
          <p:spPr>
            <a:xfrm>
              <a:off x="4780421" y="3079475"/>
              <a:ext cx="1294800" cy="13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45"/>
            <p:cNvSpPr txBox="1"/>
            <p:nvPr/>
          </p:nvSpPr>
          <p:spPr>
            <a:xfrm>
              <a:off x="4413187" y="2702596"/>
              <a:ext cx="7458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2016</a:t>
              </a:r>
              <a:endParaRPr sz="1200" b="1">
                <a:latin typeface="Roboto"/>
                <a:ea typeface="Roboto"/>
                <a:cs typeface="Roboto"/>
                <a:sym typeface="Roboto"/>
              </a:endParaRPr>
            </a:p>
          </p:txBody>
        </p:sp>
      </p:grpSp>
      <p:grpSp>
        <p:nvGrpSpPr>
          <p:cNvPr id="410" name="Google Shape;410;p45">
            <a:extLst>
              <a:ext uri="{C183D7F6-B498-43B3-948B-1728B52AA6E4}">
                <adec:decorative xmlns:adec="http://schemas.microsoft.com/office/drawing/2017/decorative" val="1"/>
              </a:ext>
            </a:extLst>
          </p:cNvPr>
          <p:cNvGrpSpPr/>
          <p:nvPr/>
        </p:nvGrpSpPr>
        <p:grpSpPr>
          <a:xfrm>
            <a:off x="3175658" y="4085950"/>
            <a:ext cx="1626283" cy="508525"/>
            <a:chOff x="3154233" y="3079475"/>
            <a:chExt cx="1626283" cy="508525"/>
          </a:xfrm>
        </p:grpSpPr>
        <p:sp>
          <p:nvSpPr>
            <p:cNvPr id="411" name="Google Shape;411;p45"/>
            <p:cNvSpPr/>
            <p:nvPr/>
          </p:nvSpPr>
          <p:spPr>
            <a:xfrm>
              <a:off x="3485717" y="3079475"/>
              <a:ext cx="1294800" cy="13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5"/>
            <p:cNvSpPr txBox="1"/>
            <p:nvPr/>
          </p:nvSpPr>
          <p:spPr>
            <a:xfrm>
              <a:off x="3154233" y="3216600"/>
              <a:ext cx="692700" cy="37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None/>
              </a:pPr>
              <a:r>
                <a:rPr lang="en" sz="1200" b="1">
                  <a:latin typeface="Roboto"/>
                  <a:ea typeface="Roboto"/>
                  <a:cs typeface="Roboto"/>
                  <a:sym typeface="Roboto"/>
                </a:rPr>
                <a:t>2014</a:t>
              </a:r>
              <a:endParaRPr sz="1200" b="1">
                <a:latin typeface="Roboto"/>
                <a:ea typeface="Roboto"/>
                <a:cs typeface="Roboto"/>
                <a:sym typeface="Roboto"/>
              </a:endParaRPr>
            </a:p>
          </p:txBody>
        </p:sp>
      </p:grpSp>
      <p:pic>
        <p:nvPicPr>
          <p:cNvPr id="372" name="Google Shape;372;p45" descr="First publication using ICPSR 30802 data published in 2019.">
            <a:extLst>
              <a:ext uri="{C183D7F6-B498-43B3-948B-1728B52AA6E4}">
                <adec:decorative xmlns:adec="http://schemas.microsoft.com/office/drawing/2017/decorative" val="0"/>
              </a:ext>
            </a:extLst>
          </p:cNvPr>
          <p:cNvPicPr preferRelativeResize="0"/>
          <p:nvPr/>
        </p:nvPicPr>
        <p:blipFill rotWithShape="1">
          <a:blip r:embed="rId3">
            <a:alphaModFix/>
          </a:blip>
          <a:srcRect/>
          <a:stretch/>
        </p:blipFill>
        <p:spPr>
          <a:xfrm>
            <a:off x="6565047" y="3310562"/>
            <a:ext cx="369200" cy="369200"/>
          </a:xfrm>
          <a:prstGeom prst="rect">
            <a:avLst/>
          </a:prstGeom>
          <a:noFill/>
          <a:ln>
            <a:noFill/>
          </a:ln>
        </p:spPr>
      </p:pic>
      <p:sp>
        <p:nvSpPr>
          <p:cNvPr id="423" name="Google Shape;423;p45"/>
          <p:cNvSpPr txBox="1"/>
          <p:nvPr/>
        </p:nvSpPr>
        <p:spPr>
          <a:xfrm>
            <a:off x="2422675" y="842450"/>
            <a:ext cx="2042700" cy="799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chemeClr val="dk1"/>
                </a:solidFill>
                <a:latin typeface="IBM Plex Sans"/>
                <a:ea typeface="IBM Plex Sans"/>
                <a:cs typeface="IBM Plex Sans"/>
                <a:sym typeface="IBM Plex Sans"/>
              </a:rPr>
              <a:t>Measures of Effective Teaching: 3a - Base Data: Section-Level Analytical Files, 2009-2011 (34309)</a:t>
            </a:r>
            <a:endParaRPr sz="1000" b="1">
              <a:solidFill>
                <a:schemeClr val="dk1"/>
              </a:solidFill>
              <a:latin typeface="IBM Plex Sans"/>
              <a:ea typeface="IBM Plex Sans"/>
              <a:cs typeface="IBM Plex Sans"/>
              <a:sym typeface="IBM Plex Sans"/>
            </a:endParaRPr>
          </a:p>
        </p:txBody>
      </p:sp>
      <p:pic>
        <p:nvPicPr>
          <p:cNvPr id="383" name="Google Shape;383;p45" descr="Creation of ICPSR study 34309 in 2012."/>
          <p:cNvPicPr preferRelativeResize="0"/>
          <p:nvPr/>
        </p:nvPicPr>
        <p:blipFill rotWithShape="1">
          <a:blip r:embed="rId4">
            <a:alphaModFix/>
          </a:blip>
          <a:srcRect/>
          <a:stretch/>
        </p:blipFill>
        <p:spPr>
          <a:xfrm>
            <a:off x="1994803" y="1464143"/>
            <a:ext cx="427862" cy="427880"/>
          </a:xfrm>
          <a:prstGeom prst="rect">
            <a:avLst/>
          </a:prstGeom>
          <a:noFill/>
          <a:ln>
            <a:noFill/>
          </a:ln>
        </p:spPr>
      </p:pic>
      <p:pic>
        <p:nvPicPr>
          <p:cNvPr id="384" name="Google Shape;384;p45" descr="First publication using ICPSR 34309 study data published in 2016."/>
          <p:cNvPicPr preferRelativeResize="0"/>
          <p:nvPr/>
        </p:nvPicPr>
        <p:blipFill rotWithShape="1">
          <a:blip r:embed="rId3">
            <a:alphaModFix/>
          </a:blip>
          <a:srcRect/>
          <a:stretch/>
        </p:blipFill>
        <p:spPr>
          <a:xfrm>
            <a:off x="4616884" y="1493499"/>
            <a:ext cx="369200" cy="369200"/>
          </a:xfrm>
          <a:prstGeom prst="rect">
            <a:avLst/>
          </a:prstGeom>
          <a:noFill/>
          <a:ln>
            <a:noFill/>
          </a:ln>
        </p:spPr>
      </p:pic>
      <p:sp>
        <p:nvSpPr>
          <p:cNvPr id="422" name="Google Shape;422;p45"/>
          <p:cNvSpPr txBox="1"/>
          <p:nvPr/>
        </p:nvSpPr>
        <p:spPr>
          <a:xfrm>
            <a:off x="6315975" y="716925"/>
            <a:ext cx="1584000" cy="11121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dirty="0">
                <a:solidFill>
                  <a:schemeClr val="dk1"/>
                </a:solidFill>
                <a:latin typeface="IBM Plex Sans"/>
                <a:ea typeface="IBM Plex Sans"/>
                <a:cs typeface="IBM Plex Sans"/>
                <a:sym typeface="IBM Plex Sans"/>
              </a:rPr>
              <a:t>Sri Lankan Environmental and Agricultural Decision-making Survey (SEADS), 2015-2017 (37051)</a:t>
            </a:r>
            <a:endParaRPr sz="1000" b="1" dirty="0">
              <a:solidFill>
                <a:schemeClr val="dk1"/>
              </a:solidFill>
              <a:latin typeface="IBM Plex Sans"/>
              <a:ea typeface="IBM Plex Sans"/>
              <a:cs typeface="IBM Plex Sans"/>
              <a:sym typeface="IBM Plex Sans"/>
            </a:endParaRPr>
          </a:p>
        </p:txBody>
      </p:sp>
      <p:pic>
        <p:nvPicPr>
          <p:cNvPr id="377" name="Google Shape;377;p45" descr="ICPSR study 37051 created in 2018."/>
          <p:cNvPicPr preferRelativeResize="0"/>
          <p:nvPr/>
        </p:nvPicPr>
        <p:blipFill rotWithShape="1">
          <a:blip r:embed="rId4">
            <a:alphaModFix/>
          </a:blip>
          <a:srcRect/>
          <a:stretch/>
        </p:blipFill>
        <p:spPr>
          <a:xfrm>
            <a:off x="5888115" y="1677830"/>
            <a:ext cx="427862" cy="427880"/>
          </a:xfrm>
          <a:prstGeom prst="rect">
            <a:avLst/>
          </a:prstGeom>
          <a:noFill/>
          <a:ln>
            <a:noFill/>
          </a:ln>
        </p:spPr>
      </p:pic>
      <p:pic>
        <p:nvPicPr>
          <p:cNvPr id="378" name="Google Shape;378;p45" descr="First publication using ICPSR 37051 study data published in 2021."/>
          <p:cNvPicPr preferRelativeResize="0"/>
          <p:nvPr/>
        </p:nvPicPr>
        <p:blipFill rotWithShape="1">
          <a:blip r:embed="rId3">
            <a:alphaModFix/>
          </a:blip>
          <a:srcRect/>
          <a:stretch/>
        </p:blipFill>
        <p:spPr>
          <a:xfrm>
            <a:off x="7900072" y="1707174"/>
            <a:ext cx="369200" cy="369200"/>
          </a:xfrm>
          <a:prstGeom prst="rect">
            <a:avLst/>
          </a:prstGeom>
          <a:noFill/>
          <a:ln>
            <a:noFill/>
          </a:ln>
        </p:spPr>
      </p:pic>
      <p:cxnSp>
        <p:nvCxnSpPr>
          <p:cNvPr id="413" name="Google Shape;413;p45">
            <a:extLst>
              <a:ext uri="{C183D7F6-B498-43B3-948B-1728B52AA6E4}">
                <adec:decorative xmlns:adec="http://schemas.microsoft.com/office/drawing/2017/decorative" val="1"/>
              </a:ext>
            </a:extLst>
          </p:cNvPr>
          <p:cNvCxnSpPr>
            <a:stCxn id="405" idx="0"/>
            <a:endCxn id="372" idx="2"/>
          </p:cNvCxnSpPr>
          <p:nvPr/>
        </p:nvCxnSpPr>
        <p:spPr>
          <a:xfrm rot="10800000" flipH="1">
            <a:off x="6743950" y="3679750"/>
            <a:ext cx="5700" cy="406200"/>
          </a:xfrm>
          <a:prstGeom prst="straightConnector1">
            <a:avLst/>
          </a:prstGeom>
          <a:noFill/>
          <a:ln w="9525" cap="flat" cmpd="sng">
            <a:solidFill>
              <a:schemeClr val="dk2"/>
            </a:solidFill>
            <a:prstDash val="dot"/>
            <a:round/>
            <a:headEnd type="none" w="med" len="med"/>
            <a:tailEnd type="none" w="med" len="med"/>
          </a:ln>
        </p:spPr>
      </p:cxnSp>
      <p:cxnSp>
        <p:nvCxnSpPr>
          <p:cNvPr id="414" name="Google Shape;414;p45">
            <a:extLst>
              <a:ext uri="{C183D7F6-B498-43B3-948B-1728B52AA6E4}">
                <adec:decorative xmlns:adec="http://schemas.microsoft.com/office/drawing/2017/decorative" val="1"/>
              </a:ext>
            </a:extLst>
          </p:cNvPr>
          <p:cNvCxnSpPr>
            <a:stCxn id="381" idx="2"/>
            <a:endCxn id="411" idx="0"/>
          </p:cNvCxnSpPr>
          <p:nvPr/>
        </p:nvCxnSpPr>
        <p:spPr>
          <a:xfrm>
            <a:off x="4142334" y="2823836"/>
            <a:ext cx="12300" cy="1262100"/>
          </a:xfrm>
          <a:prstGeom prst="straightConnector1">
            <a:avLst/>
          </a:prstGeom>
          <a:noFill/>
          <a:ln w="9525" cap="flat" cmpd="sng">
            <a:solidFill>
              <a:schemeClr val="dk2"/>
            </a:solidFill>
            <a:prstDash val="dot"/>
            <a:round/>
            <a:headEnd type="none" w="med" len="med"/>
            <a:tailEnd type="none" w="med" len="med"/>
          </a:ln>
        </p:spPr>
      </p:cxnSp>
      <p:cxnSp>
        <p:nvCxnSpPr>
          <p:cNvPr id="415" name="Google Shape;415;p45">
            <a:extLst>
              <a:ext uri="{C183D7F6-B498-43B3-948B-1728B52AA6E4}">
                <adec:decorative xmlns:adec="http://schemas.microsoft.com/office/drawing/2017/decorative" val="1"/>
              </a:ext>
            </a:extLst>
          </p:cNvPr>
          <p:cNvCxnSpPr>
            <a:stCxn id="383" idx="2"/>
            <a:endCxn id="399" idx="1"/>
          </p:cNvCxnSpPr>
          <p:nvPr/>
        </p:nvCxnSpPr>
        <p:spPr>
          <a:xfrm>
            <a:off x="2208734" y="1892023"/>
            <a:ext cx="3600" cy="2260800"/>
          </a:xfrm>
          <a:prstGeom prst="straightConnector1">
            <a:avLst/>
          </a:prstGeom>
          <a:noFill/>
          <a:ln w="9525" cap="flat" cmpd="sng">
            <a:solidFill>
              <a:schemeClr val="dk2"/>
            </a:solidFill>
            <a:prstDash val="dot"/>
            <a:round/>
            <a:headEnd type="none" w="med" len="med"/>
            <a:tailEnd type="none" w="med" len="med"/>
          </a:ln>
        </p:spPr>
      </p:cxnSp>
      <p:cxnSp>
        <p:nvCxnSpPr>
          <p:cNvPr id="416" name="Google Shape;416;p45">
            <a:extLst>
              <a:ext uri="{C183D7F6-B498-43B3-948B-1728B52AA6E4}">
                <adec:decorative xmlns:adec="http://schemas.microsoft.com/office/drawing/2017/decorative" val="1"/>
              </a:ext>
            </a:extLst>
          </p:cNvPr>
          <p:cNvCxnSpPr>
            <a:stCxn id="384" idx="2"/>
            <a:endCxn id="411" idx="3"/>
          </p:cNvCxnSpPr>
          <p:nvPr/>
        </p:nvCxnSpPr>
        <p:spPr>
          <a:xfrm>
            <a:off x="4801484" y="1862699"/>
            <a:ext cx="600" cy="2289900"/>
          </a:xfrm>
          <a:prstGeom prst="straightConnector1">
            <a:avLst/>
          </a:prstGeom>
          <a:noFill/>
          <a:ln w="9525" cap="flat" cmpd="sng">
            <a:solidFill>
              <a:schemeClr val="dk2"/>
            </a:solidFill>
            <a:prstDash val="dot"/>
            <a:round/>
            <a:headEnd type="none" w="med" len="med"/>
            <a:tailEnd type="none" w="med" len="med"/>
          </a:ln>
        </p:spPr>
      </p:cxnSp>
      <p:cxnSp>
        <p:nvCxnSpPr>
          <p:cNvPr id="417" name="Google Shape;417;p45">
            <a:extLst>
              <a:ext uri="{C183D7F6-B498-43B3-948B-1728B52AA6E4}">
                <adec:decorative xmlns:adec="http://schemas.microsoft.com/office/drawing/2017/decorative" val="1"/>
              </a:ext>
            </a:extLst>
          </p:cNvPr>
          <p:cNvCxnSpPr>
            <a:stCxn id="374" idx="2"/>
            <a:endCxn id="393" idx="1"/>
          </p:cNvCxnSpPr>
          <p:nvPr/>
        </p:nvCxnSpPr>
        <p:spPr>
          <a:xfrm flipH="1">
            <a:off x="917622" y="816374"/>
            <a:ext cx="7800" cy="3336300"/>
          </a:xfrm>
          <a:prstGeom prst="straightConnector1">
            <a:avLst/>
          </a:prstGeom>
          <a:noFill/>
          <a:ln w="9525" cap="flat" cmpd="sng">
            <a:solidFill>
              <a:schemeClr val="dk2"/>
            </a:solidFill>
            <a:prstDash val="dot"/>
            <a:round/>
            <a:headEnd type="none" w="med" len="med"/>
            <a:tailEnd type="none" w="med" len="med"/>
          </a:ln>
        </p:spPr>
      </p:cxnSp>
      <p:cxnSp>
        <p:nvCxnSpPr>
          <p:cNvPr id="418" name="Google Shape;418;p45">
            <a:extLst>
              <a:ext uri="{C183D7F6-B498-43B3-948B-1728B52AA6E4}">
                <adec:decorative xmlns:adec="http://schemas.microsoft.com/office/drawing/2017/decorative" val="1"/>
              </a:ext>
            </a:extLst>
          </p:cNvPr>
          <p:cNvCxnSpPr>
            <a:endCxn id="393" idx="2"/>
          </p:cNvCxnSpPr>
          <p:nvPr/>
        </p:nvCxnSpPr>
        <p:spPr>
          <a:xfrm flipH="1">
            <a:off x="1564942" y="845650"/>
            <a:ext cx="4200" cy="3373800"/>
          </a:xfrm>
          <a:prstGeom prst="straightConnector1">
            <a:avLst/>
          </a:prstGeom>
          <a:noFill/>
          <a:ln w="9525" cap="flat" cmpd="sng">
            <a:solidFill>
              <a:schemeClr val="dk2"/>
            </a:solidFill>
            <a:prstDash val="dot"/>
            <a:round/>
            <a:headEnd type="none" w="med" len="med"/>
            <a:tailEnd type="none" w="med" len="med"/>
          </a:ln>
        </p:spPr>
      </p:cxnSp>
      <p:cxnSp>
        <p:nvCxnSpPr>
          <p:cNvPr id="419" name="Google Shape;419;p45">
            <a:extLst>
              <a:ext uri="{C183D7F6-B498-43B3-948B-1728B52AA6E4}">
                <adec:decorative xmlns:adec="http://schemas.microsoft.com/office/drawing/2017/decorative" val="1"/>
              </a:ext>
            </a:extLst>
          </p:cNvPr>
          <p:cNvCxnSpPr>
            <a:stCxn id="377" idx="2"/>
            <a:endCxn id="408" idx="3"/>
          </p:cNvCxnSpPr>
          <p:nvPr/>
        </p:nvCxnSpPr>
        <p:spPr>
          <a:xfrm flipH="1">
            <a:off x="6096647" y="2105710"/>
            <a:ext cx="5400" cy="2046900"/>
          </a:xfrm>
          <a:prstGeom prst="straightConnector1">
            <a:avLst/>
          </a:prstGeom>
          <a:noFill/>
          <a:ln w="9525" cap="flat" cmpd="sng">
            <a:solidFill>
              <a:schemeClr val="dk2"/>
            </a:solidFill>
            <a:prstDash val="dot"/>
            <a:round/>
            <a:headEnd type="none" w="med" len="med"/>
            <a:tailEnd type="none" w="med" len="med"/>
          </a:ln>
        </p:spPr>
      </p:cxnSp>
      <p:cxnSp>
        <p:nvCxnSpPr>
          <p:cNvPr id="420" name="Google Shape;420;p45">
            <a:extLst>
              <a:ext uri="{C183D7F6-B498-43B3-948B-1728B52AA6E4}">
                <adec:decorative xmlns:adec="http://schemas.microsoft.com/office/drawing/2017/decorative" val="1"/>
              </a:ext>
            </a:extLst>
          </p:cNvPr>
          <p:cNvCxnSpPr>
            <a:stCxn id="378" idx="2"/>
            <a:endCxn id="402" idx="0"/>
          </p:cNvCxnSpPr>
          <p:nvPr/>
        </p:nvCxnSpPr>
        <p:spPr>
          <a:xfrm>
            <a:off x="8084672" y="2076374"/>
            <a:ext cx="17700" cy="2009700"/>
          </a:xfrm>
          <a:prstGeom prst="straightConnector1">
            <a:avLst/>
          </a:prstGeom>
          <a:noFill/>
          <a:ln w="9525" cap="flat" cmpd="sng">
            <a:solidFill>
              <a:schemeClr val="dk2"/>
            </a:solidFill>
            <a:prstDash val="dot"/>
            <a:round/>
            <a:headEnd type="none" w="med" len="med"/>
            <a:tailEnd type="none" w="med" len="me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46"/>
          <p:cNvSpPr txBox="1">
            <a:spLocks noGrp="1"/>
          </p:cNvSpPr>
          <p:nvPr>
            <p:ph type="title"/>
          </p:nvPr>
        </p:nvSpPr>
        <p:spPr>
          <a:xfrm>
            <a:off x="442001" y="34175"/>
            <a:ext cx="3956700" cy="1074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500"/>
              <a:t>Collections of findings and data</a:t>
            </a:r>
            <a:endParaRPr sz="3500"/>
          </a:p>
        </p:txBody>
      </p:sp>
      <p:pic>
        <p:nvPicPr>
          <p:cNvPr id="431" name="Google Shape;431;p46" descr="Screenshot of the ICPSR Research Spotlights webpage."/>
          <p:cNvPicPr preferRelativeResize="0"/>
          <p:nvPr/>
        </p:nvPicPr>
        <p:blipFill>
          <a:blip r:embed="rId3">
            <a:alphaModFix/>
          </a:blip>
          <a:stretch>
            <a:fillRect/>
          </a:stretch>
        </p:blipFill>
        <p:spPr>
          <a:xfrm>
            <a:off x="373775" y="1454625"/>
            <a:ext cx="5335975" cy="3570600"/>
          </a:xfrm>
          <a:prstGeom prst="rect">
            <a:avLst/>
          </a:prstGeom>
          <a:noFill/>
          <a:ln w="19050" cap="flat" cmpd="sng">
            <a:solidFill>
              <a:schemeClr val="dk2"/>
            </a:solidFill>
            <a:prstDash val="solid"/>
            <a:round/>
            <a:headEnd type="none" w="sm" len="sm"/>
            <a:tailEnd type="none" w="sm" len="sm"/>
          </a:ln>
        </p:spPr>
      </p:pic>
      <p:pic>
        <p:nvPicPr>
          <p:cNvPr id="432" name="Google Shape;432;p46" descr="Screenshot of the beginning of a specific Research Spotlight titled &quot;Women's Work in US Historical Data.&quot;"/>
          <p:cNvPicPr preferRelativeResize="0"/>
          <p:nvPr/>
        </p:nvPicPr>
        <p:blipFill>
          <a:blip r:embed="rId4">
            <a:alphaModFix/>
          </a:blip>
          <a:stretch>
            <a:fillRect/>
          </a:stretch>
        </p:blipFill>
        <p:spPr>
          <a:xfrm>
            <a:off x="4512266" y="303050"/>
            <a:ext cx="3735510" cy="42518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0"/>
          <p:cNvSpPr txBox="1">
            <a:spLocks noGrp="1"/>
          </p:cNvSpPr>
          <p:nvPr>
            <p:ph type="title"/>
          </p:nvPr>
        </p:nvSpPr>
        <p:spPr>
          <a:xfrm>
            <a:off x="629850" y="68800"/>
            <a:ext cx="2949300" cy="8100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sz="3800"/>
              <a:t>Background</a:t>
            </a:r>
            <a:endParaRPr sz="3800"/>
          </a:p>
        </p:txBody>
      </p:sp>
      <p:sp>
        <p:nvSpPr>
          <p:cNvPr id="120" name="Google Shape;120;p20"/>
          <p:cNvSpPr txBox="1">
            <a:spLocks noGrp="1"/>
          </p:cNvSpPr>
          <p:nvPr>
            <p:ph type="body" idx="1"/>
          </p:nvPr>
        </p:nvSpPr>
        <p:spPr>
          <a:xfrm>
            <a:off x="629841" y="1075450"/>
            <a:ext cx="2949300" cy="2858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100" b="1"/>
              <a:t>Age</a:t>
            </a:r>
            <a:endParaRPr sz="2100" b="1"/>
          </a:p>
          <a:p>
            <a:pPr marL="0" lvl="0" indent="0" algn="l" rtl="0">
              <a:spcBef>
                <a:spcPts val="0"/>
              </a:spcBef>
              <a:spcAft>
                <a:spcPts val="0"/>
              </a:spcAft>
              <a:buNone/>
            </a:pPr>
            <a:r>
              <a:rPr lang="en" sz="2100"/>
              <a:t>24 years</a:t>
            </a:r>
            <a:endParaRPr sz="2100"/>
          </a:p>
          <a:p>
            <a:pPr marL="0" lvl="0" indent="0" algn="l" rtl="0">
              <a:spcBef>
                <a:spcPts val="800"/>
              </a:spcBef>
              <a:spcAft>
                <a:spcPts val="0"/>
              </a:spcAft>
              <a:buNone/>
            </a:pPr>
            <a:r>
              <a:rPr lang="en" sz="2100" b="1"/>
              <a:t>Size</a:t>
            </a:r>
            <a:endParaRPr sz="2100" b="1"/>
          </a:p>
          <a:p>
            <a:pPr marL="0" lvl="0" indent="0" algn="l" rtl="0">
              <a:spcBef>
                <a:spcPts val="0"/>
              </a:spcBef>
              <a:spcAft>
                <a:spcPts val="0"/>
              </a:spcAft>
              <a:buNone/>
            </a:pPr>
            <a:r>
              <a:rPr lang="en" sz="2100"/>
              <a:t>114,000+ linked publications</a:t>
            </a:r>
            <a:endParaRPr sz="2100" b="1"/>
          </a:p>
          <a:p>
            <a:pPr marL="0" lvl="0" indent="0" algn="l" rtl="0">
              <a:spcBef>
                <a:spcPts val="1000"/>
              </a:spcBef>
              <a:spcAft>
                <a:spcPts val="0"/>
              </a:spcAft>
              <a:buClr>
                <a:schemeClr val="dk1"/>
              </a:buClr>
              <a:buSzPts val="1100"/>
              <a:buFont typeface="Arial"/>
              <a:buNone/>
            </a:pPr>
            <a:r>
              <a:rPr lang="en" sz="2100" b="1"/>
              <a:t>Collection method</a:t>
            </a:r>
            <a:endParaRPr sz="2100" b="1"/>
          </a:p>
          <a:p>
            <a:pPr marL="0" lvl="0" indent="0" algn="l" rtl="0">
              <a:spcBef>
                <a:spcPts val="0"/>
              </a:spcBef>
              <a:spcAft>
                <a:spcPts val="0"/>
              </a:spcAft>
              <a:buNone/>
            </a:pPr>
            <a:r>
              <a:rPr lang="en" sz="2100"/>
              <a:t>1000s of customized alerts; hits requiring human verification </a:t>
            </a:r>
            <a:endParaRPr sz="2100"/>
          </a:p>
          <a:p>
            <a:pPr marL="0" lvl="0" indent="0" algn="l" rtl="0">
              <a:spcBef>
                <a:spcPts val="1000"/>
              </a:spcBef>
              <a:spcAft>
                <a:spcPts val="0"/>
              </a:spcAft>
              <a:buNone/>
            </a:pPr>
            <a:r>
              <a:rPr lang="en" sz="2100" b="1"/>
              <a:t>Thematic collections</a:t>
            </a:r>
            <a:endParaRPr sz="2100" b="1"/>
          </a:p>
          <a:p>
            <a:pPr marL="0" lvl="0" indent="0" algn="l" rtl="0">
              <a:spcBef>
                <a:spcPts val="0"/>
              </a:spcBef>
              <a:spcAft>
                <a:spcPts val="0"/>
              </a:spcAft>
              <a:buNone/>
            </a:pPr>
            <a:r>
              <a:rPr lang="en" sz="2100"/>
              <a:t>16 + General Archive</a:t>
            </a:r>
            <a:endParaRPr sz="2100"/>
          </a:p>
          <a:p>
            <a:pPr marL="685800" lvl="0" indent="0" algn="l" rtl="0">
              <a:spcBef>
                <a:spcPts val="0"/>
              </a:spcBef>
              <a:spcAft>
                <a:spcPts val="0"/>
              </a:spcAft>
              <a:buClr>
                <a:schemeClr val="dk1"/>
              </a:buClr>
              <a:buSzPts val="1100"/>
              <a:buFont typeface="Arial"/>
              <a:buNone/>
            </a:pPr>
            <a:endParaRPr/>
          </a:p>
          <a:p>
            <a:pPr marL="342900" lvl="0" indent="-165100" algn="l" rtl="0">
              <a:spcBef>
                <a:spcPts val="0"/>
              </a:spcBef>
              <a:spcAft>
                <a:spcPts val="0"/>
              </a:spcAft>
              <a:buSzPts val="2400"/>
              <a:buNone/>
            </a:pPr>
            <a:endParaRPr/>
          </a:p>
          <a:p>
            <a:pPr marL="0" lvl="0" indent="0" algn="l" rtl="0">
              <a:spcBef>
                <a:spcPts val="800"/>
              </a:spcBef>
              <a:spcAft>
                <a:spcPts val="0"/>
              </a:spcAft>
              <a:buNone/>
            </a:pPr>
            <a:endParaRPr/>
          </a:p>
          <a:p>
            <a:pPr marL="0" lvl="0" indent="0" algn="l" rtl="0">
              <a:spcBef>
                <a:spcPts val="800"/>
              </a:spcBef>
              <a:spcAft>
                <a:spcPts val="0"/>
              </a:spcAft>
              <a:buNone/>
            </a:pPr>
            <a:endParaRPr/>
          </a:p>
          <a:p>
            <a:pPr marL="0" lvl="0" indent="0" algn="l" rtl="0">
              <a:spcBef>
                <a:spcPts val="800"/>
              </a:spcBef>
              <a:spcAft>
                <a:spcPts val="0"/>
              </a:spcAft>
              <a:buNone/>
            </a:pPr>
            <a:endParaRPr/>
          </a:p>
        </p:txBody>
      </p:sp>
      <p:pic>
        <p:nvPicPr>
          <p:cNvPr id="121" name="Google Shape;121;p20" descr="Screenshot of the landing webpage for the ICPSR Bibliography of Data-Related Literature."/>
          <p:cNvPicPr preferRelativeResize="0"/>
          <p:nvPr/>
        </p:nvPicPr>
        <p:blipFill>
          <a:blip r:embed="rId3">
            <a:alphaModFix/>
          </a:blip>
          <a:stretch>
            <a:fillRect/>
          </a:stretch>
        </p:blipFill>
        <p:spPr>
          <a:xfrm>
            <a:off x="4019550" y="452225"/>
            <a:ext cx="4605325" cy="3538076"/>
          </a:xfrm>
          <a:prstGeom prst="rect">
            <a:avLst/>
          </a:prstGeom>
          <a:noFill/>
          <a:ln w="38100" cap="flat" cmpd="sng">
            <a:solidFill>
              <a:schemeClr val="dk2"/>
            </a:solidFill>
            <a:prstDash val="solid"/>
            <a:round/>
            <a:headEnd type="none" w="sm" len="sm"/>
            <a:tailEnd type="none" w="sm" len="sm"/>
          </a:ln>
        </p:spPr>
      </p:pic>
      <p:pic>
        <p:nvPicPr>
          <p:cNvPr id="122" name="Google Shape;122;p20" descr="QR code that leads to the landing page for the ICPSR Bibliography of Data-Related Literature."/>
          <p:cNvPicPr preferRelativeResize="0"/>
          <p:nvPr/>
        </p:nvPicPr>
        <p:blipFill>
          <a:blip r:embed="rId4">
            <a:alphaModFix/>
          </a:blip>
          <a:stretch>
            <a:fillRect/>
          </a:stretch>
        </p:blipFill>
        <p:spPr>
          <a:xfrm>
            <a:off x="6923025" y="3069300"/>
            <a:ext cx="1880699" cy="1880699"/>
          </a:xfrm>
          <a:prstGeom prst="rect">
            <a:avLst/>
          </a:prstGeom>
          <a:noFill/>
          <a:ln w="38100" cap="flat" cmpd="sng">
            <a:solidFill>
              <a:srgbClr val="FF0000"/>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47"/>
          <p:cNvSpPr txBox="1">
            <a:spLocks noGrp="1"/>
          </p:cNvSpPr>
          <p:nvPr>
            <p:ph type="title"/>
          </p:nvPr>
        </p:nvSpPr>
        <p:spPr>
          <a:xfrm>
            <a:off x="495475" y="690775"/>
            <a:ext cx="8265600" cy="511200"/>
          </a:xfrm>
          <a:prstGeom prst="rect">
            <a:avLst/>
          </a:prstGeom>
        </p:spPr>
        <p:txBody>
          <a:bodyPr spcFirstLastPara="1" wrap="square" lIns="68575" tIns="34275" rIns="68575" bIns="34275" anchor="b" anchorCtr="0">
            <a:noAutofit/>
          </a:bodyPr>
          <a:lstStyle/>
          <a:p>
            <a:pPr marL="0" lvl="0" indent="0" algn="l" rtl="0">
              <a:lnSpc>
                <a:spcPct val="115000"/>
              </a:lnSpc>
              <a:spcBef>
                <a:spcPts val="0"/>
              </a:spcBef>
              <a:spcAft>
                <a:spcPts val="1000"/>
              </a:spcAft>
              <a:buNone/>
            </a:pPr>
            <a:r>
              <a:rPr lang="en" sz="3000" dirty="0"/>
              <a:t>Frequent co-uses of ICPSR data: historical census and election data</a:t>
            </a:r>
            <a:endParaRPr sz="3000" dirty="0"/>
          </a:p>
        </p:txBody>
      </p:sp>
      <p:sp>
        <p:nvSpPr>
          <p:cNvPr id="456" name="Google Shape;456;p47"/>
          <p:cNvSpPr txBox="1"/>
          <p:nvPr/>
        </p:nvSpPr>
        <p:spPr>
          <a:xfrm>
            <a:off x="1336975" y="1134350"/>
            <a:ext cx="65826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chemeClr val="dk1"/>
                </a:solidFill>
              </a:rPr>
              <a:t>Buggle, Johannes C., Vlachos, Stephanos. (2023). </a:t>
            </a:r>
            <a:r>
              <a:rPr lang="en" sz="1100" b="1">
                <a:solidFill>
                  <a:schemeClr val="dk1"/>
                </a:solidFill>
              </a:rPr>
              <a:t>Populist persuasion in electoral campaigns: Evidence from Bryan's Unique Whistle-Stop Tour</a:t>
            </a:r>
            <a:r>
              <a:rPr lang="en" sz="1100">
                <a:solidFill>
                  <a:schemeClr val="dk1"/>
                </a:solidFill>
              </a:rPr>
              <a:t>. Economic Journal. 133, (649), 493-515. </a:t>
            </a:r>
            <a:endParaRPr sz="2400">
              <a:solidFill>
                <a:schemeClr val="dk1"/>
              </a:solidFill>
              <a:latin typeface="Atkinson Hyperlegible"/>
              <a:ea typeface="Atkinson Hyperlegible"/>
              <a:cs typeface="Atkinson Hyperlegible"/>
              <a:sym typeface="Atkinson Hyperlegible"/>
            </a:endParaRPr>
          </a:p>
        </p:txBody>
      </p:sp>
      <p:sp>
        <p:nvSpPr>
          <p:cNvPr id="438" name="Google Shape;438;p47"/>
          <p:cNvSpPr txBox="1"/>
          <p:nvPr/>
        </p:nvSpPr>
        <p:spPr>
          <a:xfrm>
            <a:off x="4794425" y="1795520"/>
            <a:ext cx="1383000" cy="1476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100" b="1">
                <a:solidFill>
                  <a:srgbClr val="FFFFFF"/>
                </a:solidFill>
                <a:latin typeface="Roboto"/>
                <a:ea typeface="Roboto"/>
                <a:cs typeface="Roboto"/>
                <a:sym typeface="Roboto"/>
              </a:rPr>
              <a:t>Vestibulum nec congue tempus</a:t>
            </a:r>
            <a:endParaRPr sz="1100" b="1">
              <a:solidFill>
                <a:srgbClr val="FFFFFF"/>
              </a:solidFill>
              <a:latin typeface="Roboto"/>
              <a:ea typeface="Roboto"/>
              <a:cs typeface="Roboto"/>
              <a:sym typeface="Roboto"/>
            </a:endParaRPr>
          </a:p>
          <a:p>
            <a:pPr marL="0" lvl="0" indent="0" algn="ctr" rtl="0">
              <a:lnSpc>
                <a:spcPct val="115000"/>
              </a:lnSpc>
              <a:spcBef>
                <a:spcPts val="0"/>
              </a:spcBef>
              <a:spcAft>
                <a:spcPts val="0"/>
              </a:spcAft>
              <a:buNone/>
            </a:pPr>
            <a:endParaRPr sz="800">
              <a:solidFill>
                <a:srgbClr val="FFFFFF"/>
              </a:solidFill>
              <a:latin typeface="Roboto"/>
              <a:ea typeface="Roboto"/>
              <a:cs typeface="Roboto"/>
              <a:sym typeface="Roboto"/>
            </a:endParaRPr>
          </a:p>
          <a:p>
            <a:pPr marL="0" lvl="0" indent="0" algn="ctr" rtl="0">
              <a:lnSpc>
                <a:spcPct val="115000"/>
              </a:lnSpc>
              <a:spcBef>
                <a:spcPts val="0"/>
              </a:spcBef>
              <a:spcAft>
                <a:spcPts val="1600"/>
              </a:spcAft>
              <a:buNone/>
            </a:pPr>
            <a:r>
              <a:rPr lang="en" sz="800">
                <a:solidFill>
                  <a:srgbClr val="FFFFFF"/>
                </a:solidFill>
                <a:latin typeface="Roboto"/>
                <a:ea typeface="Roboto"/>
                <a:cs typeface="Roboto"/>
                <a:sym typeface="Roboto"/>
              </a:rPr>
              <a:t>Lorem ipsum dolor sit dolor amet, consectetur nec adipiscing elit, sed do ipsum eiusmod tempor. Donec facilisis lacus eget sit nec lorem mauris.</a:t>
            </a:r>
            <a:endParaRPr sz="800">
              <a:solidFill>
                <a:srgbClr val="FFFFFF"/>
              </a:solidFill>
            </a:endParaRPr>
          </a:p>
        </p:txBody>
      </p:sp>
      <p:grpSp>
        <p:nvGrpSpPr>
          <p:cNvPr id="451" name="Google Shape;451;p47" descr="United States Historical Election Returns, 1824-1968 (ICPSR 1)">
            <a:extLst>
              <a:ext uri="{C183D7F6-B498-43B3-948B-1728B52AA6E4}">
                <adec:decorative xmlns:adec="http://schemas.microsoft.com/office/drawing/2017/decorative" val="0"/>
              </a:ext>
            </a:extLst>
          </p:cNvPr>
          <p:cNvGrpSpPr/>
          <p:nvPr/>
        </p:nvGrpSpPr>
        <p:grpSpPr>
          <a:xfrm>
            <a:off x="916209" y="1657543"/>
            <a:ext cx="1827900" cy="2399700"/>
            <a:chOff x="916059" y="1146343"/>
            <a:chExt cx="1827900" cy="2399700"/>
          </a:xfrm>
        </p:grpSpPr>
        <p:sp>
          <p:nvSpPr>
            <p:cNvPr id="452" name="Google Shape;452;p47"/>
            <p:cNvSpPr/>
            <p:nvPr/>
          </p:nvSpPr>
          <p:spPr>
            <a:xfrm rot="-5400000">
              <a:off x="630159" y="1432243"/>
              <a:ext cx="2399700" cy="1827900"/>
            </a:xfrm>
            <a:prstGeom prst="rightArrowCallout">
              <a:avLst>
                <a:gd name="adj1" fmla="val 9283"/>
                <a:gd name="adj2" fmla="val 13570"/>
                <a:gd name="adj3" fmla="val 16082"/>
                <a:gd name="adj4" fmla="val 81236"/>
              </a:avLst>
            </a:prstGeom>
            <a:solidFill>
              <a:srgbClr val="A1C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47"/>
            <p:cNvSpPr/>
            <p:nvPr/>
          </p:nvSpPr>
          <p:spPr>
            <a:xfrm flipH="1">
              <a:off x="1004625" y="1686400"/>
              <a:ext cx="1649400" cy="1769700"/>
            </a:xfrm>
            <a:prstGeom prst="snip1Rect">
              <a:avLst>
                <a:gd name="adj" fmla="val 0"/>
              </a:avLst>
            </a:prstGeom>
            <a:solidFill>
              <a:srgbClr val="0C57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47"/>
            <p:cNvSpPr txBox="1"/>
            <p:nvPr/>
          </p:nvSpPr>
          <p:spPr>
            <a:xfrm>
              <a:off x="1138225" y="1835982"/>
              <a:ext cx="1383000" cy="1476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100" b="1" dirty="0">
                  <a:solidFill>
                    <a:srgbClr val="FFFFFF"/>
                  </a:solidFill>
                  <a:latin typeface="Roboto"/>
                  <a:ea typeface="Roboto"/>
                  <a:cs typeface="Roboto"/>
                  <a:sym typeface="Roboto"/>
                </a:rPr>
                <a:t>United States Historical Election Returns, 1824-1968 </a:t>
              </a:r>
              <a:endParaRPr sz="1100" b="1" dirty="0">
                <a:solidFill>
                  <a:srgbClr val="FFFFFF"/>
                </a:solidFill>
                <a:latin typeface="Roboto"/>
                <a:ea typeface="Roboto"/>
                <a:cs typeface="Roboto"/>
                <a:sym typeface="Roboto"/>
              </a:endParaRPr>
            </a:p>
            <a:p>
              <a:pPr marL="0" lvl="0" indent="0" algn="ctr" rtl="0">
                <a:lnSpc>
                  <a:spcPct val="115000"/>
                </a:lnSpc>
                <a:spcBef>
                  <a:spcPts val="1000"/>
                </a:spcBef>
                <a:spcAft>
                  <a:spcPts val="0"/>
                </a:spcAft>
                <a:buClr>
                  <a:schemeClr val="dk1"/>
                </a:buClr>
                <a:buSzPts val="1100"/>
                <a:buFont typeface="Arial"/>
                <a:buNone/>
              </a:pPr>
              <a:r>
                <a:rPr lang="en" sz="1100" b="1" dirty="0">
                  <a:solidFill>
                    <a:srgbClr val="FFFFFF"/>
                  </a:solidFill>
                  <a:latin typeface="Roboto"/>
                  <a:ea typeface="Roboto"/>
                  <a:cs typeface="Roboto"/>
                  <a:sym typeface="Roboto"/>
                </a:rPr>
                <a:t>(ICPSR 1)</a:t>
              </a:r>
              <a:endParaRPr sz="1100" b="1" dirty="0">
                <a:solidFill>
                  <a:srgbClr val="FFFFFF"/>
                </a:solidFill>
                <a:latin typeface="Roboto"/>
                <a:ea typeface="Roboto"/>
                <a:cs typeface="Roboto"/>
                <a:sym typeface="Roboto"/>
              </a:endParaRPr>
            </a:p>
            <a:p>
              <a:pPr marL="0" lvl="0" indent="0" algn="ctr" rtl="0">
                <a:lnSpc>
                  <a:spcPct val="115000"/>
                </a:lnSpc>
                <a:spcBef>
                  <a:spcPts val="1000"/>
                </a:spcBef>
                <a:spcAft>
                  <a:spcPts val="0"/>
                </a:spcAft>
                <a:buNone/>
              </a:pPr>
              <a:endParaRPr sz="800" dirty="0">
                <a:solidFill>
                  <a:srgbClr val="FFFFFF"/>
                </a:solidFill>
                <a:latin typeface="Roboto"/>
                <a:ea typeface="Roboto"/>
                <a:cs typeface="Roboto"/>
                <a:sym typeface="Roboto"/>
              </a:endParaRPr>
            </a:p>
            <a:p>
              <a:pPr marL="0" lvl="0" indent="0" algn="ctr" rtl="0">
                <a:lnSpc>
                  <a:spcPct val="115000"/>
                </a:lnSpc>
                <a:spcBef>
                  <a:spcPts val="0"/>
                </a:spcBef>
                <a:spcAft>
                  <a:spcPts val="1600"/>
                </a:spcAft>
                <a:buNone/>
              </a:pPr>
              <a:endParaRPr sz="800" dirty="0">
                <a:solidFill>
                  <a:srgbClr val="FFFFFF"/>
                </a:solidFill>
              </a:endParaRPr>
            </a:p>
          </p:txBody>
        </p:sp>
      </p:grpSp>
      <p:grpSp>
        <p:nvGrpSpPr>
          <p:cNvPr id="443" name="Google Shape;443;p47">
            <a:extLst>
              <a:ext uri="{C183D7F6-B498-43B3-948B-1728B52AA6E4}">
                <adec:decorative xmlns:adec="http://schemas.microsoft.com/office/drawing/2017/decorative" val="1"/>
              </a:ext>
            </a:extLst>
          </p:cNvPr>
          <p:cNvGrpSpPr/>
          <p:nvPr/>
        </p:nvGrpSpPr>
        <p:grpSpPr>
          <a:xfrm>
            <a:off x="4572009" y="1657543"/>
            <a:ext cx="1827900" cy="2399700"/>
            <a:chOff x="4572009" y="1146343"/>
            <a:chExt cx="1827900" cy="2399700"/>
          </a:xfrm>
        </p:grpSpPr>
        <p:sp>
          <p:nvSpPr>
            <p:cNvPr id="444" name="Google Shape;444;p47"/>
            <p:cNvSpPr/>
            <p:nvPr/>
          </p:nvSpPr>
          <p:spPr>
            <a:xfrm rot="-5400000">
              <a:off x="4286109" y="1432243"/>
              <a:ext cx="2399700" cy="1827900"/>
            </a:xfrm>
            <a:prstGeom prst="rightArrowCallout">
              <a:avLst>
                <a:gd name="adj1" fmla="val 9283"/>
                <a:gd name="adj2" fmla="val 13570"/>
                <a:gd name="adj3" fmla="val 16082"/>
                <a:gd name="adj4" fmla="val 81236"/>
              </a:avLst>
            </a:prstGeom>
            <a:solidFill>
              <a:srgbClr val="A1C2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47"/>
            <p:cNvSpPr/>
            <p:nvPr/>
          </p:nvSpPr>
          <p:spPr>
            <a:xfrm flipH="1">
              <a:off x="4660575" y="1686400"/>
              <a:ext cx="1649400" cy="1769700"/>
            </a:xfrm>
            <a:prstGeom prst="snip1Rect">
              <a:avLst>
                <a:gd name="adj" fmla="val 0"/>
              </a:avLst>
            </a:prstGeom>
            <a:solidFill>
              <a:srgbClr val="0C57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47"/>
            <p:cNvSpPr txBox="1"/>
            <p:nvPr/>
          </p:nvSpPr>
          <p:spPr>
            <a:xfrm>
              <a:off x="4794450" y="1835982"/>
              <a:ext cx="1383000" cy="1476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1100" b="1">
                  <a:solidFill>
                    <a:schemeClr val="lt1"/>
                  </a:solidFill>
                  <a:latin typeface="Roboto"/>
                  <a:ea typeface="Roboto"/>
                  <a:cs typeface="Roboto"/>
                  <a:sym typeface="Roboto"/>
                </a:rPr>
                <a:t>United States Agriculture Data, 1840-2012</a:t>
              </a:r>
              <a:endParaRPr sz="1100" b="1">
                <a:solidFill>
                  <a:srgbClr val="FFFFFF"/>
                </a:solidFill>
                <a:latin typeface="Roboto"/>
                <a:ea typeface="Roboto"/>
                <a:cs typeface="Roboto"/>
                <a:sym typeface="Roboto"/>
              </a:endParaRPr>
            </a:p>
            <a:p>
              <a:pPr marL="0" lvl="0" indent="0" algn="ctr" rtl="0">
                <a:lnSpc>
                  <a:spcPct val="115000"/>
                </a:lnSpc>
                <a:spcBef>
                  <a:spcPts val="1000"/>
                </a:spcBef>
                <a:spcAft>
                  <a:spcPts val="1600"/>
                </a:spcAft>
                <a:buNone/>
              </a:pPr>
              <a:r>
                <a:rPr lang="en" sz="1100" b="1">
                  <a:solidFill>
                    <a:srgbClr val="FFFFFF"/>
                  </a:solidFill>
                  <a:latin typeface="Roboto"/>
                  <a:ea typeface="Roboto"/>
                  <a:cs typeface="Roboto"/>
                  <a:sym typeface="Roboto"/>
                </a:rPr>
                <a:t> (ICPSR 35206)</a:t>
              </a:r>
              <a:endParaRPr sz="800">
                <a:solidFill>
                  <a:srgbClr val="FFFFFF"/>
                </a:solidFill>
                <a:latin typeface="Roboto"/>
                <a:ea typeface="Roboto"/>
                <a:cs typeface="Roboto"/>
                <a:sym typeface="Roboto"/>
              </a:endParaRPr>
            </a:p>
          </p:txBody>
        </p:sp>
      </p:grpSp>
      <p:sp>
        <p:nvSpPr>
          <p:cNvPr id="455" name="Google Shape;455;p47"/>
          <p:cNvSpPr txBox="1"/>
          <p:nvPr/>
        </p:nvSpPr>
        <p:spPr>
          <a:xfrm>
            <a:off x="1449475" y="4512825"/>
            <a:ext cx="7311600" cy="54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000"/>
              </a:spcAft>
              <a:buNone/>
            </a:pPr>
            <a:r>
              <a:rPr lang="en" sz="1100">
                <a:solidFill>
                  <a:schemeClr val="dk1"/>
                </a:solidFill>
              </a:rPr>
              <a:t>Bazzi, Samuel, Ferrara, Andreas, Fiszbein, Martin, Pearson, Thomas, Testa, Patrick A. (2023). </a:t>
            </a:r>
            <a:r>
              <a:rPr lang="en" sz="1100" b="1">
                <a:solidFill>
                  <a:schemeClr val="dk1"/>
                </a:solidFill>
              </a:rPr>
              <a:t>The other Great Migration: Southern whites and the New Right</a:t>
            </a:r>
            <a:r>
              <a:rPr lang="en" sz="1100">
                <a:solidFill>
                  <a:schemeClr val="dk1"/>
                </a:solidFill>
              </a:rPr>
              <a:t>. Quarterly Journal of Economics. 138, (3), 1577–1647. </a:t>
            </a:r>
            <a:endParaRPr sz="1100">
              <a:solidFill>
                <a:schemeClr val="dk1"/>
              </a:solidFill>
            </a:endParaRPr>
          </a:p>
        </p:txBody>
      </p:sp>
      <p:grpSp>
        <p:nvGrpSpPr>
          <p:cNvPr id="439" name="Google Shape;439;p47" descr="Historical, Demographic, Economic, and Social Data: The United States, 1790-2002 (ICPSR 2896)">
            <a:extLst>
              <a:ext uri="{C183D7F6-B498-43B3-948B-1728B52AA6E4}">
                <adec:decorative xmlns:adec="http://schemas.microsoft.com/office/drawing/2017/decorative" val="0"/>
              </a:ext>
            </a:extLst>
          </p:cNvPr>
          <p:cNvGrpSpPr/>
          <p:nvPr/>
        </p:nvGrpSpPr>
        <p:grpSpPr>
          <a:xfrm>
            <a:off x="2743959" y="2113119"/>
            <a:ext cx="1827900" cy="2399700"/>
            <a:chOff x="2704634" y="2203044"/>
            <a:chExt cx="1827900" cy="2399700"/>
          </a:xfrm>
        </p:grpSpPr>
        <p:sp>
          <p:nvSpPr>
            <p:cNvPr id="440" name="Google Shape;440;p47"/>
            <p:cNvSpPr/>
            <p:nvPr/>
          </p:nvSpPr>
          <p:spPr>
            <a:xfrm rot="5400000">
              <a:off x="2418734" y="2488944"/>
              <a:ext cx="2399700" cy="1827900"/>
            </a:xfrm>
            <a:prstGeom prst="rightArrowCallout">
              <a:avLst>
                <a:gd name="adj1" fmla="val 9283"/>
                <a:gd name="adj2" fmla="val 13570"/>
                <a:gd name="adj3" fmla="val 16082"/>
                <a:gd name="adj4" fmla="val 81236"/>
              </a:avLst>
            </a:prstGeom>
            <a:solidFill>
              <a:srgbClr val="094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47"/>
            <p:cNvSpPr/>
            <p:nvPr/>
          </p:nvSpPr>
          <p:spPr>
            <a:xfrm rot="10800000" flipH="1">
              <a:off x="2794018" y="2290274"/>
              <a:ext cx="1649400" cy="1769700"/>
            </a:xfrm>
            <a:prstGeom prst="snip1Rect">
              <a:avLst>
                <a:gd name="adj" fmla="val 0"/>
              </a:avLst>
            </a:prstGeom>
            <a:solidFill>
              <a:srgbClr val="0C57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7"/>
            <p:cNvSpPr txBox="1"/>
            <p:nvPr/>
          </p:nvSpPr>
          <p:spPr>
            <a:xfrm>
              <a:off x="2927225" y="2374220"/>
              <a:ext cx="1383000" cy="1476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100" b="1">
                  <a:solidFill>
                    <a:srgbClr val="FFFFFF"/>
                  </a:solidFill>
                  <a:latin typeface="Roboto"/>
                  <a:ea typeface="Roboto"/>
                  <a:cs typeface="Roboto"/>
                  <a:sym typeface="Roboto"/>
                </a:rPr>
                <a:t>Historical, Demographic, Economic, and Social Data: The United States, 1790-2002 </a:t>
              </a:r>
              <a:endParaRPr sz="1100" b="1">
                <a:solidFill>
                  <a:srgbClr val="FFFFFF"/>
                </a:solidFill>
                <a:latin typeface="Roboto"/>
                <a:ea typeface="Roboto"/>
                <a:cs typeface="Roboto"/>
                <a:sym typeface="Roboto"/>
              </a:endParaRPr>
            </a:p>
            <a:p>
              <a:pPr marL="0" lvl="0" indent="0" algn="ctr" rtl="0">
                <a:lnSpc>
                  <a:spcPct val="115000"/>
                </a:lnSpc>
                <a:spcBef>
                  <a:spcPts val="0"/>
                </a:spcBef>
                <a:spcAft>
                  <a:spcPts val="0"/>
                </a:spcAft>
                <a:buNone/>
              </a:pPr>
              <a:endParaRPr sz="1100" b="1">
                <a:solidFill>
                  <a:srgbClr val="FFFFFF"/>
                </a:solidFill>
                <a:latin typeface="Roboto"/>
                <a:ea typeface="Roboto"/>
                <a:cs typeface="Roboto"/>
                <a:sym typeface="Roboto"/>
              </a:endParaRPr>
            </a:p>
            <a:p>
              <a:pPr marL="0" lvl="0" indent="0" algn="ctr" rtl="0">
                <a:lnSpc>
                  <a:spcPct val="115000"/>
                </a:lnSpc>
                <a:spcBef>
                  <a:spcPts val="0"/>
                </a:spcBef>
                <a:spcAft>
                  <a:spcPts val="0"/>
                </a:spcAft>
                <a:buNone/>
              </a:pPr>
              <a:r>
                <a:rPr lang="en" sz="1100" b="1">
                  <a:solidFill>
                    <a:srgbClr val="FFFFFF"/>
                  </a:solidFill>
                  <a:latin typeface="Roboto"/>
                  <a:ea typeface="Roboto"/>
                  <a:cs typeface="Roboto"/>
                  <a:sym typeface="Roboto"/>
                </a:rPr>
                <a:t>(ICPSR 2896)</a:t>
              </a:r>
              <a:endParaRPr sz="1100" b="1">
                <a:solidFill>
                  <a:srgbClr val="FFFFFF"/>
                </a:solidFill>
                <a:latin typeface="Roboto"/>
                <a:ea typeface="Roboto"/>
                <a:cs typeface="Roboto"/>
                <a:sym typeface="Roboto"/>
              </a:endParaRPr>
            </a:p>
            <a:p>
              <a:pPr marL="0" lvl="0" indent="0" algn="l" rtl="0">
                <a:lnSpc>
                  <a:spcPct val="115000"/>
                </a:lnSpc>
                <a:spcBef>
                  <a:spcPts val="0"/>
                </a:spcBef>
                <a:spcAft>
                  <a:spcPts val="1600"/>
                </a:spcAft>
                <a:buNone/>
              </a:pPr>
              <a:endParaRPr sz="800">
                <a:solidFill>
                  <a:srgbClr val="FFFFFF"/>
                </a:solidFill>
              </a:endParaRPr>
            </a:p>
          </p:txBody>
        </p:sp>
      </p:grpSp>
      <p:grpSp>
        <p:nvGrpSpPr>
          <p:cNvPr id="447" name="Google Shape;447;p47" descr="Electoral Data for Counties in the United States: Presidential and Congressional Races, 1840-1972 (ICPSR 8611)">
            <a:extLst>
              <a:ext uri="{C183D7F6-B498-43B3-948B-1728B52AA6E4}">
                <adec:decorative xmlns:adec="http://schemas.microsoft.com/office/drawing/2017/decorative" val="0"/>
              </a:ext>
            </a:extLst>
          </p:cNvPr>
          <p:cNvGrpSpPr/>
          <p:nvPr/>
        </p:nvGrpSpPr>
        <p:grpSpPr>
          <a:xfrm>
            <a:off x="6400059" y="2113119"/>
            <a:ext cx="1827900" cy="2399700"/>
            <a:chOff x="6400059" y="1597469"/>
            <a:chExt cx="1827900" cy="2399700"/>
          </a:xfrm>
        </p:grpSpPr>
        <p:sp>
          <p:nvSpPr>
            <p:cNvPr id="448" name="Google Shape;448;p47"/>
            <p:cNvSpPr/>
            <p:nvPr/>
          </p:nvSpPr>
          <p:spPr>
            <a:xfrm rot="5400000">
              <a:off x="6114159" y="1883369"/>
              <a:ext cx="2399700" cy="1827900"/>
            </a:xfrm>
            <a:prstGeom prst="rightArrowCallout">
              <a:avLst>
                <a:gd name="adj1" fmla="val 9283"/>
                <a:gd name="adj2" fmla="val 13570"/>
                <a:gd name="adj3" fmla="val 16082"/>
                <a:gd name="adj4" fmla="val 81236"/>
              </a:avLst>
            </a:prstGeom>
            <a:solidFill>
              <a:srgbClr val="094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47"/>
            <p:cNvSpPr/>
            <p:nvPr/>
          </p:nvSpPr>
          <p:spPr>
            <a:xfrm rot="10800000" flipH="1">
              <a:off x="6489993" y="1687411"/>
              <a:ext cx="1649400" cy="1769700"/>
            </a:xfrm>
            <a:prstGeom prst="snip1Rect">
              <a:avLst>
                <a:gd name="adj" fmla="val 0"/>
              </a:avLst>
            </a:prstGeom>
            <a:solidFill>
              <a:srgbClr val="0C57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47"/>
            <p:cNvSpPr txBox="1"/>
            <p:nvPr/>
          </p:nvSpPr>
          <p:spPr>
            <a:xfrm>
              <a:off x="6622400" y="1795520"/>
              <a:ext cx="1383000" cy="1476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100" b="1" dirty="0">
                  <a:solidFill>
                    <a:srgbClr val="FFFFFF"/>
                  </a:solidFill>
                  <a:latin typeface="Roboto"/>
                  <a:ea typeface="Roboto"/>
                  <a:cs typeface="Roboto"/>
                  <a:sym typeface="Roboto"/>
                </a:rPr>
                <a:t>Electoral Data for Counties in the United States: Presidential and Congressional Races, 1840-1972</a:t>
              </a:r>
              <a:endParaRPr sz="1100" b="1" dirty="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100" b="1" dirty="0">
                <a:solidFill>
                  <a:srgbClr val="FFFFFF"/>
                </a:solidFill>
                <a:latin typeface="Roboto"/>
                <a:ea typeface="Roboto"/>
                <a:cs typeface="Roboto"/>
                <a:sym typeface="Roboto"/>
              </a:endParaRPr>
            </a:p>
            <a:p>
              <a:pPr marL="0" lvl="0" indent="0" algn="ctr" rtl="0">
                <a:lnSpc>
                  <a:spcPct val="115000"/>
                </a:lnSpc>
                <a:spcBef>
                  <a:spcPts val="0"/>
                </a:spcBef>
                <a:spcAft>
                  <a:spcPts val="0"/>
                </a:spcAft>
                <a:buNone/>
              </a:pPr>
              <a:r>
                <a:rPr lang="en" sz="1100" b="1" dirty="0">
                  <a:solidFill>
                    <a:srgbClr val="FFFFFF"/>
                  </a:solidFill>
                  <a:latin typeface="Roboto"/>
                  <a:ea typeface="Roboto"/>
                  <a:cs typeface="Roboto"/>
                  <a:sym typeface="Roboto"/>
                </a:rPr>
                <a:t> (ICPSR 8611)</a:t>
              </a:r>
              <a:endParaRPr sz="1100" b="1" dirty="0">
                <a:solidFill>
                  <a:srgbClr val="FFFFFF"/>
                </a:solidFill>
                <a:latin typeface="Roboto"/>
                <a:ea typeface="Roboto"/>
                <a:cs typeface="Roboto"/>
                <a:sym typeface="Roboto"/>
              </a:endParaRPr>
            </a:p>
            <a:p>
              <a:pPr marL="0" lvl="0" indent="0" algn="l" rtl="0">
                <a:lnSpc>
                  <a:spcPct val="115000"/>
                </a:lnSpc>
                <a:spcBef>
                  <a:spcPts val="0"/>
                </a:spcBef>
                <a:spcAft>
                  <a:spcPts val="1600"/>
                </a:spcAft>
                <a:buNone/>
              </a:pPr>
              <a:endParaRPr sz="800" dirty="0">
                <a:solidFill>
                  <a:srgbClr val="FFFFFF"/>
                </a:solidFill>
                <a:latin typeface="Roboto"/>
                <a:ea typeface="Roboto"/>
                <a:cs typeface="Roboto"/>
                <a:sym typeface="Roboto"/>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48"/>
          <p:cNvSpPr txBox="1">
            <a:spLocks noGrp="1"/>
          </p:cNvSpPr>
          <p:nvPr>
            <p:ph type="title"/>
          </p:nvPr>
        </p:nvSpPr>
        <p:spPr>
          <a:xfrm>
            <a:off x="623888" y="1282303"/>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dirty="0"/>
              <a:t>Strange catch</a:t>
            </a:r>
            <a:endParaRPr dirty="0"/>
          </a:p>
        </p:txBody>
      </p:sp>
      <p:sp>
        <p:nvSpPr>
          <p:cNvPr id="462" name="Google Shape;462;p48"/>
          <p:cNvSpPr txBox="1">
            <a:spLocks noGrp="1"/>
          </p:cNvSpPr>
          <p:nvPr>
            <p:ph type="body" idx="1"/>
          </p:nvPr>
        </p:nvSpPr>
        <p:spPr>
          <a:xfrm>
            <a:off x="623888" y="34420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Oddities from the depths</a:t>
            </a:r>
            <a:endParaRPr/>
          </a:p>
        </p:txBody>
      </p:sp>
      <p:pic>
        <p:nvPicPr>
          <p:cNvPr id="463" name="Google Shape;463;p4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572000" y="246271"/>
            <a:ext cx="4122701" cy="2518725"/>
          </a:xfrm>
          <a:prstGeom prst="rect">
            <a:avLst/>
          </a:prstGeom>
          <a:noFill/>
          <a:ln>
            <a:noFill/>
          </a:ln>
        </p:spPr>
      </p:pic>
      <p:sp>
        <p:nvSpPr>
          <p:cNvPr id="464" name="Google Shape;464;p48">
            <a:extLst>
              <a:ext uri="{C183D7F6-B498-43B3-948B-1728B52AA6E4}">
                <adec:decorative xmlns:adec="http://schemas.microsoft.com/office/drawing/2017/decorative" val="1"/>
              </a:ext>
            </a:extLst>
          </p:cNvPr>
          <p:cNvSpPr txBox="1"/>
          <p:nvPr/>
        </p:nvSpPr>
        <p:spPr>
          <a:xfrm>
            <a:off x="5802025" y="2674675"/>
            <a:ext cx="2934300" cy="276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600" dirty="0"/>
              <a:t>https://cdn2.picryl.com/photo/1555/12/31/monstres-marins-18970c-640.jpg</a:t>
            </a:r>
            <a:endParaRPr sz="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2" name="Title 1">
            <a:extLst>
              <a:ext uri="{FF2B5EF4-FFF2-40B4-BE49-F238E27FC236}">
                <a16:creationId xmlns:a16="http://schemas.microsoft.com/office/drawing/2014/main" id="{E5CFA39F-6296-C084-0FF2-425133B1C8A7}"/>
              </a:ext>
            </a:extLst>
          </p:cNvPr>
          <p:cNvSpPr>
            <a:spLocks noGrp="1"/>
          </p:cNvSpPr>
          <p:nvPr>
            <p:ph type="title"/>
          </p:nvPr>
        </p:nvSpPr>
        <p:spPr>
          <a:xfrm>
            <a:off x="623888" y="-2139600"/>
            <a:ext cx="7886700" cy="2139600"/>
          </a:xfrm>
        </p:spPr>
        <p:txBody>
          <a:bodyPr spcFirstLastPara="1" wrap="square" lIns="68575" tIns="34275" rIns="68575" bIns="34275" anchor="b" anchorCtr="0">
            <a:noAutofit/>
          </a:bodyPr>
          <a:lstStyle/>
          <a:p>
            <a:r>
              <a:rPr lang="en-US" dirty="0"/>
              <a:t>“Human trafficking into real within the consolidated states”?</a:t>
            </a:r>
          </a:p>
        </p:txBody>
      </p:sp>
      <p:pic>
        <p:nvPicPr>
          <p:cNvPr id="469" name="Google Shape;469;p49" descr="Screenshot of a website mimicking a government website. Nonsensical text on the webpage includes the title &quot;Human Trafficking Into real Within the Consolidated States: ONE Review of the Literature,&quot; a publication date of &quot;Eye 29, 2009,&quot; and an abstract which begins with the following sentence: &quot;This comprehensive review of electricity literature on human trafficking into or within the Uniform Federal key on surveys what to social science or other books possess found about the issues of identifying and effectively serving trafficking victims.&quot;"/>
          <p:cNvPicPr preferRelativeResize="0"/>
          <p:nvPr/>
        </p:nvPicPr>
        <p:blipFill>
          <a:blip r:embed="rId3">
            <a:alphaModFix/>
          </a:blip>
          <a:stretch>
            <a:fillRect/>
          </a:stretch>
        </p:blipFill>
        <p:spPr>
          <a:xfrm>
            <a:off x="1419225" y="49075"/>
            <a:ext cx="7410449" cy="4968925"/>
          </a:xfrm>
          <a:prstGeom prst="rect">
            <a:avLst/>
          </a:prstGeom>
          <a:noFill/>
          <a:ln>
            <a:noFill/>
          </a:ln>
        </p:spPr>
      </p:pic>
      <p:sp>
        <p:nvSpPr>
          <p:cNvPr id="470" name="Google Shape;470;p49">
            <a:extLst>
              <a:ext uri="{C183D7F6-B498-43B3-948B-1728B52AA6E4}">
                <adec:decorative xmlns:adec="http://schemas.microsoft.com/office/drawing/2017/decorative" val="1"/>
              </a:ext>
            </a:extLst>
          </p:cNvPr>
          <p:cNvSpPr/>
          <p:nvPr/>
        </p:nvSpPr>
        <p:spPr>
          <a:xfrm>
            <a:off x="1447800" y="38100"/>
            <a:ext cx="5283300" cy="8508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1" name="Google Shape;471;p49">
            <a:extLst>
              <a:ext uri="{C183D7F6-B498-43B3-948B-1728B52AA6E4}">
                <adec:decorative xmlns:adec="http://schemas.microsoft.com/office/drawing/2017/decorative" val="1"/>
              </a:ext>
            </a:extLst>
          </p:cNvPr>
          <p:cNvSpPr/>
          <p:nvPr/>
        </p:nvSpPr>
        <p:spPr>
          <a:xfrm>
            <a:off x="3378200" y="1244600"/>
            <a:ext cx="3441600" cy="457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2" name="Google Shape;472;p49">
            <a:extLst>
              <a:ext uri="{C183D7F6-B498-43B3-948B-1728B52AA6E4}">
                <adec:decorative xmlns:adec="http://schemas.microsoft.com/office/drawing/2017/decorative" val="1"/>
              </a:ext>
            </a:extLst>
          </p:cNvPr>
          <p:cNvSpPr/>
          <p:nvPr/>
        </p:nvSpPr>
        <p:spPr>
          <a:xfrm>
            <a:off x="1346200" y="1638300"/>
            <a:ext cx="7213500" cy="8508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3" name="Google Shape;473;p49">
            <a:extLst>
              <a:ext uri="{C183D7F6-B498-43B3-948B-1728B52AA6E4}">
                <adec:decorative xmlns:adec="http://schemas.microsoft.com/office/drawing/2017/decorative" val="1"/>
              </a:ext>
            </a:extLst>
          </p:cNvPr>
          <p:cNvSpPr/>
          <p:nvPr/>
        </p:nvSpPr>
        <p:spPr>
          <a:xfrm>
            <a:off x="7023100" y="812800"/>
            <a:ext cx="1701900" cy="3429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4" name="Google Shape;474;p49">
            <a:extLst>
              <a:ext uri="{C183D7F6-B498-43B3-948B-1728B52AA6E4}">
                <adec:decorative xmlns:adec="http://schemas.microsoft.com/office/drawing/2017/decorative" val="1"/>
              </a:ext>
            </a:extLst>
          </p:cNvPr>
          <p:cNvSpPr/>
          <p:nvPr/>
        </p:nvSpPr>
        <p:spPr>
          <a:xfrm>
            <a:off x="1651000" y="3479800"/>
            <a:ext cx="3530700" cy="2031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5" name="Google Shape;475;p49">
            <a:extLst>
              <a:ext uri="{C183D7F6-B498-43B3-948B-1728B52AA6E4}">
                <adec:decorative xmlns:adec="http://schemas.microsoft.com/office/drawing/2017/decorative" val="1"/>
              </a:ext>
            </a:extLst>
          </p:cNvPr>
          <p:cNvSpPr/>
          <p:nvPr/>
        </p:nvSpPr>
        <p:spPr>
          <a:xfrm>
            <a:off x="1419225" y="2794000"/>
            <a:ext cx="1413000" cy="3429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6" name="Google Shape;476;p49">
            <a:extLst>
              <a:ext uri="{C183D7F6-B498-43B3-948B-1728B52AA6E4}">
                <adec:decorative xmlns:adec="http://schemas.microsoft.com/office/drawing/2017/decorative" val="1"/>
              </a:ext>
            </a:extLst>
          </p:cNvPr>
          <p:cNvSpPr/>
          <p:nvPr/>
        </p:nvSpPr>
        <p:spPr>
          <a:xfrm>
            <a:off x="1447800" y="3937000"/>
            <a:ext cx="4711800" cy="8508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477" name="Google Shape;477;p49">
            <a:extLst>
              <a:ext uri="{C183D7F6-B498-43B3-948B-1728B52AA6E4}">
                <adec:decorative xmlns:adec="http://schemas.microsoft.com/office/drawing/2017/decorative" val="1"/>
              </a:ext>
            </a:extLst>
          </p:cNvPr>
          <p:cNvSpPr/>
          <p:nvPr/>
        </p:nvSpPr>
        <p:spPr>
          <a:xfrm>
            <a:off x="6388100" y="4089500"/>
            <a:ext cx="787500" cy="457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2" name="Title 1">
            <a:extLst>
              <a:ext uri="{FF2B5EF4-FFF2-40B4-BE49-F238E27FC236}">
                <a16:creationId xmlns:a16="http://schemas.microsoft.com/office/drawing/2014/main" id="{B158048A-62ED-D79C-D3F7-38BDF59DA9CF}"/>
              </a:ext>
            </a:extLst>
          </p:cNvPr>
          <p:cNvSpPr>
            <a:spLocks noGrp="1"/>
          </p:cNvSpPr>
          <p:nvPr>
            <p:ph type="title"/>
          </p:nvPr>
        </p:nvSpPr>
        <p:spPr>
          <a:xfrm>
            <a:off x="623888" y="-2139600"/>
            <a:ext cx="7886700" cy="2139600"/>
          </a:xfrm>
        </p:spPr>
        <p:txBody>
          <a:bodyPr spcFirstLastPara="1" wrap="square" lIns="68575" tIns="34275" rIns="68575" bIns="34275" anchor="b" anchorCtr="0">
            <a:noAutofit/>
          </a:bodyPr>
          <a:lstStyle/>
          <a:p>
            <a:r>
              <a:rPr lang="en-US" dirty="0"/>
              <a:t>The genuine article</a:t>
            </a:r>
          </a:p>
        </p:txBody>
      </p:sp>
      <p:pic>
        <p:nvPicPr>
          <p:cNvPr id="482" name="Google Shape;482;p50" descr="A screenshot of the government website for the Office of the Assistant Secretary for Planning Evaluation. The webpage depicts the real article titled &quot;Human Trafficking Into and Within the United States: A Review of the Literature,&quot; with a publication date of August 29, 2009, and the abstract starting with the following sentence: &quot;This comprehensive review of current literature on human trafficking into and within the United States focuses on surveying what the social science or other literature has found about the issues of identifying and effectively serving trafficking victims.&quot;"/>
          <p:cNvPicPr preferRelativeResize="0"/>
          <p:nvPr/>
        </p:nvPicPr>
        <p:blipFill>
          <a:blip r:embed="rId3">
            <a:alphaModFix/>
          </a:blip>
          <a:stretch>
            <a:fillRect/>
          </a:stretch>
        </p:blipFill>
        <p:spPr>
          <a:xfrm>
            <a:off x="438150" y="97475"/>
            <a:ext cx="8444851" cy="453167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51"/>
          <p:cNvSpPr txBox="1">
            <a:spLocks noGrp="1"/>
          </p:cNvSpPr>
          <p:nvPr>
            <p:ph type="title"/>
          </p:nvPr>
        </p:nvSpPr>
        <p:spPr>
          <a:xfrm>
            <a:off x="433475" y="102403"/>
            <a:ext cx="8488500" cy="16263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dirty="0"/>
              <a:t>Unexpected investigations</a:t>
            </a:r>
            <a:endParaRPr dirty="0"/>
          </a:p>
        </p:txBody>
      </p:sp>
      <p:sp>
        <p:nvSpPr>
          <p:cNvPr id="488" name="Google Shape;488;p51"/>
          <p:cNvSpPr txBox="1">
            <a:spLocks noGrp="1"/>
          </p:cNvSpPr>
          <p:nvPr>
            <p:ph type="body" idx="1"/>
          </p:nvPr>
        </p:nvSpPr>
        <p:spPr>
          <a:xfrm>
            <a:off x="392400" y="1887725"/>
            <a:ext cx="6323700" cy="27150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1800" b="1" dirty="0">
              <a:highlight>
                <a:srgbClr val="FFFFFF"/>
              </a:highlight>
              <a:latin typeface="IBM Plex Sans"/>
              <a:ea typeface="IBM Plex Sans"/>
              <a:cs typeface="IBM Plex Sans"/>
              <a:sym typeface="IBM Plex Sans"/>
            </a:endParaRPr>
          </a:p>
          <a:p>
            <a:pPr marL="0" lvl="0" indent="0" algn="l" rtl="0">
              <a:lnSpc>
                <a:spcPct val="115000"/>
              </a:lnSpc>
              <a:spcBef>
                <a:spcPts val="0"/>
              </a:spcBef>
              <a:spcAft>
                <a:spcPts val="0"/>
              </a:spcAft>
              <a:buNone/>
            </a:pPr>
            <a:r>
              <a:rPr lang="en" sz="1800" dirty="0">
                <a:highlight>
                  <a:srgbClr val="FFFFFF"/>
                </a:highlight>
                <a:latin typeface="IBM Plex Sans"/>
                <a:ea typeface="IBM Plex Sans"/>
                <a:cs typeface="IBM Plex Sans"/>
                <a:sym typeface="IBM Plex Sans"/>
              </a:rPr>
              <a:t>Click, Morgan, Velez, Larissa, Forrester, Mathias B. (2021).</a:t>
            </a:r>
            <a:r>
              <a:rPr lang="en" sz="1800" b="1" dirty="0">
                <a:highlight>
                  <a:srgbClr val="FFFFFF"/>
                </a:highlight>
                <a:latin typeface="IBM Plex Sans"/>
                <a:ea typeface="IBM Plex Sans"/>
                <a:cs typeface="IBM Plex Sans"/>
                <a:sym typeface="IBM Plex Sans"/>
              </a:rPr>
              <a:t> Fidget spinner ingestions and other injuries treated at emergency departments.</a:t>
            </a:r>
            <a:r>
              <a:rPr lang="en" sz="1800" dirty="0">
                <a:highlight>
                  <a:srgbClr val="FFFFFF"/>
                </a:highlight>
                <a:latin typeface="IBM Plex Sans"/>
                <a:ea typeface="IBM Plex Sans"/>
                <a:cs typeface="IBM Plex Sans"/>
                <a:sym typeface="IBM Plex Sans"/>
              </a:rPr>
              <a:t> North American Congress of Clinical Toxicology. Atlanta, GA.</a:t>
            </a:r>
            <a:endParaRPr sz="1800" dirty="0">
              <a:highlight>
                <a:srgbClr val="FFFFFF"/>
              </a:highlight>
              <a:latin typeface="IBM Plex Sans"/>
              <a:ea typeface="IBM Plex Sans"/>
              <a:cs typeface="IBM Plex Sans"/>
              <a:sym typeface="IBM Plex Sans"/>
            </a:endParaRPr>
          </a:p>
          <a:p>
            <a:pPr marL="457200" lvl="0" indent="0" algn="l" rtl="0">
              <a:lnSpc>
                <a:spcPct val="115000"/>
              </a:lnSpc>
              <a:spcBef>
                <a:spcPts val="0"/>
              </a:spcBef>
              <a:spcAft>
                <a:spcPts val="0"/>
              </a:spcAft>
              <a:buNone/>
            </a:pPr>
            <a:endParaRPr sz="1800" dirty="0">
              <a:highlight>
                <a:srgbClr val="FFFFFF"/>
              </a:highlight>
              <a:latin typeface="IBM Plex Sans"/>
              <a:ea typeface="IBM Plex Sans"/>
              <a:cs typeface="IBM Plex Sans"/>
              <a:sym typeface="IBM Plex Sans"/>
            </a:endParaRPr>
          </a:p>
          <a:p>
            <a:pPr marL="457200" lvl="0" indent="0" algn="l" rtl="0">
              <a:lnSpc>
                <a:spcPct val="115000"/>
              </a:lnSpc>
              <a:spcBef>
                <a:spcPts val="0"/>
              </a:spcBef>
              <a:spcAft>
                <a:spcPts val="0"/>
              </a:spcAft>
              <a:buNone/>
            </a:pPr>
            <a:endParaRPr sz="1800" i="1" dirty="0">
              <a:highlight>
                <a:srgbClr val="FFFFFF"/>
              </a:highlight>
              <a:latin typeface="IBM Plex Sans"/>
              <a:ea typeface="IBM Plex Sans"/>
              <a:cs typeface="IBM Plex Sans"/>
              <a:sym typeface="IBM Plex Sans"/>
            </a:endParaRPr>
          </a:p>
        </p:txBody>
      </p:sp>
      <p:sp>
        <p:nvSpPr>
          <p:cNvPr id="489" name="Google Shape;489;p51">
            <a:extLst>
              <a:ext uri="{C183D7F6-B498-43B3-948B-1728B52AA6E4}">
                <adec:decorative xmlns:adec="http://schemas.microsoft.com/office/drawing/2017/decorative" val="1"/>
              </a:ext>
            </a:extLst>
          </p:cNvPr>
          <p:cNvSpPr/>
          <p:nvPr/>
        </p:nvSpPr>
        <p:spPr>
          <a:xfrm>
            <a:off x="392400" y="4761725"/>
            <a:ext cx="922800" cy="273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pic>
        <p:nvPicPr>
          <p:cNvPr id="490" name="Google Shape;490;p5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6716100" y="547425"/>
            <a:ext cx="1907201" cy="1907201"/>
          </a:xfrm>
          <a:prstGeom prst="rect">
            <a:avLst/>
          </a:prstGeom>
          <a:noFill/>
          <a:ln w="9525" cap="flat" cmpd="sng">
            <a:solidFill>
              <a:schemeClr val="dk1"/>
            </a:solidFill>
            <a:prstDash val="solid"/>
            <a:round/>
            <a:headEnd type="none" w="sm" len="sm"/>
            <a:tailEnd type="none" w="sm" len="sm"/>
          </a:ln>
        </p:spPr>
      </p:pic>
      <p:sp>
        <p:nvSpPr>
          <p:cNvPr id="491" name="Google Shape;491;p51">
            <a:extLst>
              <a:ext uri="{C183D7F6-B498-43B3-948B-1728B52AA6E4}">
                <adec:decorative xmlns:adec="http://schemas.microsoft.com/office/drawing/2017/decorative" val="1"/>
              </a:ext>
            </a:extLst>
          </p:cNvPr>
          <p:cNvSpPr txBox="1"/>
          <p:nvPr/>
        </p:nvSpPr>
        <p:spPr>
          <a:xfrm>
            <a:off x="6716100" y="2379575"/>
            <a:ext cx="19698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600" dirty="0"/>
              <a:t>https://creazilla.com/nodes/5626672-bw-drawing-figure-illustration?tag_id=3411</a:t>
            </a:r>
            <a:endParaRPr sz="600" dirty="0"/>
          </a:p>
        </p:txBody>
      </p:sp>
      <p:sp>
        <p:nvSpPr>
          <p:cNvPr id="492" name="Google Shape;492;p51"/>
          <p:cNvSpPr txBox="1"/>
          <p:nvPr/>
        </p:nvSpPr>
        <p:spPr>
          <a:xfrm>
            <a:off x="507075" y="3726000"/>
            <a:ext cx="7217400" cy="780300"/>
          </a:xfrm>
          <a:prstGeom prst="rect">
            <a:avLst/>
          </a:prstGeom>
          <a:noFill/>
          <a:ln>
            <a:noFill/>
          </a:ln>
        </p:spPr>
        <p:txBody>
          <a:bodyPr spcFirstLastPara="1" wrap="square" lIns="91425" tIns="91425" rIns="91425" bIns="91425" anchor="t" anchorCtr="0">
            <a:spAutoFit/>
          </a:bodyPr>
          <a:lstStyle/>
          <a:p>
            <a:pPr marL="457200" lvl="0" indent="0" algn="l" rtl="0">
              <a:lnSpc>
                <a:spcPct val="115000"/>
              </a:lnSpc>
              <a:spcBef>
                <a:spcPts val="0"/>
              </a:spcBef>
              <a:spcAft>
                <a:spcPts val="0"/>
              </a:spcAft>
              <a:buNone/>
            </a:pPr>
            <a:r>
              <a:rPr lang="en" sz="1800">
                <a:solidFill>
                  <a:schemeClr val="dk1"/>
                </a:solidFill>
                <a:highlight>
                  <a:schemeClr val="lt1"/>
                </a:highlight>
                <a:latin typeface="IBM Plex Sans"/>
                <a:ea typeface="IBM Plex Sans"/>
                <a:cs typeface="IBM Plex Sans"/>
                <a:sym typeface="IBM Plex Sans"/>
              </a:rPr>
              <a:t>Uses data from: </a:t>
            </a:r>
            <a:endParaRPr sz="1800">
              <a:solidFill>
                <a:schemeClr val="dk1"/>
              </a:solidFill>
              <a:highlight>
                <a:schemeClr val="lt1"/>
              </a:highlight>
              <a:latin typeface="IBM Plex Sans"/>
              <a:ea typeface="IBM Plex Sans"/>
              <a:cs typeface="IBM Plex Sans"/>
              <a:sym typeface="IBM Plex Sans"/>
            </a:endParaRPr>
          </a:p>
          <a:p>
            <a:pPr marL="457200" lvl="0" indent="0" algn="l" rtl="0">
              <a:lnSpc>
                <a:spcPct val="115000"/>
              </a:lnSpc>
              <a:spcBef>
                <a:spcPts val="0"/>
              </a:spcBef>
              <a:spcAft>
                <a:spcPts val="0"/>
              </a:spcAft>
              <a:buNone/>
            </a:pPr>
            <a:r>
              <a:rPr lang="en" sz="1800" b="1">
                <a:solidFill>
                  <a:schemeClr val="dk1"/>
                </a:solidFill>
                <a:highlight>
                  <a:schemeClr val="lt1"/>
                </a:highlight>
                <a:latin typeface="IBM Plex Sans"/>
                <a:ea typeface="IBM Plex Sans"/>
                <a:cs typeface="IBM Plex Sans"/>
                <a:sym typeface="IBM Plex Sans"/>
              </a:rPr>
              <a:t>National Electronic Injury Surveillance System (NEISS)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52"/>
          <p:cNvSpPr txBox="1">
            <a:spLocks noGrp="1"/>
          </p:cNvSpPr>
          <p:nvPr>
            <p:ph type="title" idx="4294967295"/>
          </p:nvPr>
        </p:nvSpPr>
        <p:spPr>
          <a:xfrm>
            <a:off x="606425" y="677863"/>
            <a:ext cx="3500438" cy="2703512"/>
          </a:xfrm>
          <a:prstGeom prst="rect">
            <a:avLst/>
          </a:prstGeom>
          <a:noFill/>
          <a:ln>
            <a:noFill/>
            <a:prstDash/>
          </a:ln>
          <a:effectLst/>
        </p:spPr>
        <p:txBody>
          <a:bodyPr rot="0" spcFirstLastPara="1" vertOverflow="overflow" horzOverflow="overflow" vert="horz" wrap="square" lIns="68575" tIns="34275" rIns="68575" bIns="3427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1200"/>
              <a:buFont typeface="Arial"/>
              <a:buNone/>
              <a:tabLst/>
              <a:defRPr/>
            </a:pPr>
            <a:endParaRPr kumimoji="0" lang="en-US" sz="2100" b="1" i="0" u="none" strike="noStrike" kern="0" cap="none" spc="0" normalizeH="0" baseline="0" noProof="0" dirty="0">
              <a:ln>
                <a:noFill/>
              </a:ln>
              <a:solidFill>
                <a:schemeClr val="dk1"/>
              </a:solidFill>
              <a:effectLst/>
              <a:uLnTx/>
              <a:uFillTx/>
              <a:latin typeface="IBM Plex Sans SemiBold"/>
              <a:ea typeface="IBM Plex Sans SemiBold"/>
              <a:cs typeface="IBM Plex Sans SemiBold"/>
              <a:sym typeface="IBM Plex Sans SemiBold"/>
            </a:endParaRPr>
          </a:p>
          <a:p>
            <a:pPr marL="0" marR="0" lvl="0" indent="0" algn="l" defTabSz="914400" rtl="0" eaLnBrk="1" fontAlgn="auto" latinLnBrk="0" hangingPunct="1">
              <a:lnSpc>
                <a:spcPct val="90000"/>
              </a:lnSpc>
              <a:spcBef>
                <a:spcPts val="0"/>
              </a:spcBef>
              <a:spcAft>
                <a:spcPts val="0"/>
              </a:spcAft>
              <a:buClr>
                <a:schemeClr val="dk1"/>
              </a:buClr>
              <a:buSzPts val="1200"/>
              <a:buFont typeface="Arial"/>
              <a:buNone/>
              <a:tabLst/>
              <a:defRPr/>
            </a:pPr>
            <a:r>
              <a:rPr kumimoji="0" lang="en-US" sz="4800" b="1" i="0" u="none" strike="noStrike" kern="0" cap="none" spc="0" normalizeH="0" baseline="0" noProof="0" dirty="0">
                <a:ln>
                  <a:noFill/>
                </a:ln>
                <a:solidFill>
                  <a:schemeClr val="dk1"/>
                </a:solidFill>
                <a:effectLst/>
                <a:uLnTx/>
                <a:uFillTx/>
                <a:latin typeface="IBM Plex Sans SemiBold"/>
                <a:ea typeface="IBM Plex Sans SemiBold"/>
                <a:cs typeface="IBM Plex Sans SemiBold"/>
                <a:sym typeface="IBM Plex Sans SemiBold"/>
              </a:rPr>
              <a:t>Future expeditions</a:t>
            </a:r>
          </a:p>
        </p:txBody>
      </p:sp>
      <p:pic>
        <p:nvPicPr>
          <p:cNvPr id="498" name="Google Shape;498;p5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781775" y="167600"/>
            <a:ext cx="3820699" cy="3820699"/>
          </a:xfrm>
          <a:prstGeom prst="rect">
            <a:avLst/>
          </a:prstGeom>
          <a:noFill/>
          <a:ln w="9525" cap="flat" cmpd="sng">
            <a:solidFill>
              <a:schemeClr val="dk2"/>
            </a:solidFill>
            <a:prstDash val="solid"/>
            <a:round/>
            <a:headEnd type="none" w="sm" len="sm"/>
            <a:tailEnd type="none" w="sm" len="sm"/>
          </a:ln>
        </p:spPr>
      </p:pic>
      <p:sp>
        <p:nvSpPr>
          <p:cNvPr id="499" name="Google Shape;499;p52">
            <a:extLst>
              <a:ext uri="{C183D7F6-B498-43B3-948B-1728B52AA6E4}">
                <adec:decorative xmlns:adec="http://schemas.microsoft.com/office/drawing/2017/decorative" val="1"/>
              </a:ext>
            </a:extLst>
          </p:cNvPr>
          <p:cNvSpPr txBox="1"/>
          <p:nvPr/>
        </p:nvSpPr>
        <p:spPr>
          <a:xfrm>
            <a:off x="4705875" y="3923100"/>
            <a:ext cx="3897000" cy="276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600" dirty="0">
                <a:solidFill>
                  <a:srgbClr val="888888"/>
                </a:solidFill>
              </a:rPr>
              <a:t>https://publicdomainpictures.net/en/view-image.php?image=418911&amp;picture=vintage-old-world-map-mermaid</a:t>
            </a:r>
            <a:endParaRPr sz="600" dirty="0">
              <a:solidFill>
                <a:srgbClr val="888888"/>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5" name="Google Shape;505;p53"/>
          <p:cNvSpPr txBox="1">
            <a:spLocks noGrp="1"/>
          </p:cNvSpPr>
          <p:nvPr>
            <p:ph type="ctrTitle"/>
          </p:nvPr>
        </p:nvSpPr>
        <p:spPr>
          <a:xfrm>
            <a:off x="0" y="186108"/>
            <a:ext cx="3429000" cy="762000"/>
          </a:xfrm>
          <a:prstGeom prst="rect">
            <a:avLst/>
          </a:prstGeom>
        </p:spPr>
        <p:txBody>
          <a:bodyPr spcFirstLastPara="1" wrap="square" lIns="68575" tIns="34275" rIns="68575" bIns="34275" anchor="ctr" anchorCtr="0">
            <a:spAutoFit/>
          </a:bodyPr>
          <a:lstStyle/>
          <a:p>
            <a:pPr marL="0" lvl="0" indent="0" algn="l" rtl="0">
              <a:spcBef>
                <a:spcPts val="0"/>
              </a:spcBef>
              <a:spcAft>
                <a:spcPts val="0"/>
              </a:spcAft>
              <a:buNone/>
            </a:pPr>
            <a:r>
              <a:rPr lang="en" dirty="0"/>
              <a:t>Thank you</a:t>
            </a:r>
            <a:endParaRPr dirty="0"/>
          </a:p>
        </p:txBody>
      </p:sp>
      <p:sp>
        <p:nvSpPr>
          <p:cNvPr id="504" name="Google Shape;504;p53"/>
          <p:cNvSpPr txBox="1">
            <a:spLocks noGrp="1"/>
          </p:cNvSpPr>
          <p:nvPr>
            <p:ph type="subTitle" idx="1"/>
          </p:nvPr>
        </p:nvSpPr>
        <p:spPr>
          <a:xfrm>
            <a:off x="3543300" y="1095875"/>
            <a:ext cx="5486400" cy="3211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b="1" dirty="0"/>
              <a:t>Email:</a:t>
            </a:r>
            <a:r>
              <a:rPr lang="en" dirty="0"/>
              <a:t>		</a:t>
            </a:r>
            <a:endParaRPr dirty="0"/>
          </a:p>
          <a:p>
            <a:pPr marL="0" lvl="0" indent="0" algn="l" rtl="0">
              <a:spcBef>
                <a:spcPts val="800"/>
              </a:spcBef>
              <a:spcAft>
                <a:spcPts val="0"/>
              </a:spcAft>
              <a:buNone/>
            </a:pPr>
            <a:r>
              <a:rPr lang="en" u="sng" dirty="0">
                <a:hlinkClick r:id="rId3"/>
              </a:rPr>
              <a:t>bibliography@icpsr.umich.edu</a:t>
            </a:r>
            <a:endParaRPr dirty="0"/>
          </a:p>
          <a:p>
            <a:pPr marL="0" lvl="0" indent="0" algn="l" rtl="0">
              <a:spcBef>
                <a:spcPts val="800"/>
              </a:spcBef>
              <a:spcAft>
                <a:spcPts val="0"/>
              </a:spcAft>
              <a:buNone/>
            </a:pPr>
            <a:r>
              <a:rPr lang="en" b="1" dirty="0"/>
              <a:t>Website:</a:t>
            </a:r>
            <a:r>
              <a:rPr lang="en" dirty="0"/>
              <a:t>	</a:t>
            </a:r>
            <a:endParaRPr dirty="0"/>
          </a:p>
          <a:p>
            <a:pPr marL="0" lvl="0" indent="0" algn="l" rtl="0">
              <a:spcBef>
                <a:spcPts val="800"/>
              </a:spcBef>
              <a:spcAft>
                <a:spcPts val="0"/>
              </a:spcAft>
              <a:buNone/>
            </a:pPr>
            <a:r>
              <a:rPr lang="en" u="sng" dirty="0">
                <a:hlinkClick r:id="rId4"/>
              </a:rPr>
              <a:t>https://www.icpsr.umich.edu/web/pages/ICPSR/citations/</a:t>
            </a:r>
            <a:endParaRPr dirty="0"/>
          </a:p>
          <a:p>
            <a:pPr marL="0" lvl="0" indent="0" algn="l" rtl="0">
              <a:spcBef>
                <a:spcPts val="800"/>
              </a:spcBef>
              <a:spcAft>
                <a:spcPts val="0"/>
              </a:spcAft>
              <a:buNone/>
            </a:pPr>
            <a:endParaRPr dirty="0"/>
          </a:p>
          <a:p>
            <a:pPr marL="0" lvl="0" indent="0" algn="l" rtl="0">
              <a:spcBef>
                <a:spcPts val="800"/>
              </a:spcBef>
              <a:spcAft>
                <a:spcPts val="0"/>
              </a:spcAft>
              <a:buNone/>
            </a:pPr>
            <a:endParaRPr dirty="0"/>
          </a:p>
        </p:txBody>
      </p:sp>
      <p:pic>
        <p:nvPicPr>
          <p:cNvPr id="506" name="Google Shape;506;p53" descr="QR code leading to the landing page for the ICPSR Bibliography of Data-Related Literature."/>
          <p:cNvPicPr preferRelativeResize="0"/>
          <p:nvPr/>
        </p:nvPicPr>
        <p:blipFill>
          <a:blip r:embed="rId5">
            <a:alphaModFix/>
          </a:blip>
          <a:stretch>
            <a:fillRect/>
          </a:stretch>
        </p:blipFill>
        <p:spPr>
          <a:xfrm>
            <a:off x="5346150" y="3262800"/>
            <a:ext cx="1880699" cy="1880699"/>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1"/>
          <p:cNvSpPr txBox="1">
            <a:spLocks/>
          </p:cNvSpPr>
          <p:nvPr/>
        </p:nvSpPr>
        <p:spPr>
          <a:xfrm>
            <a:off x="333400" y="152400"/>
            <a:ext cx="3386400" cy="48387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chemeClr val="dk1"/>
                </a:solidFill>
                <a:effectLst/>
                <a:uLnTx/>
                <a:uFillTx/>
                <a:latin typeface="IBM Plex Sans"/>
                <a:ea typeface="IBM Plex Sans"/>
                <a:cs typeface="IBM Plex Sans"/>
                <a:sym typeface="IBM Plex Sans"/>
              </a:rPr>
              <a:t>Filtered results</a:t>
            </a:r>
            <a:endParaRPr kumimoji="0" lang="en-US" sz="20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860 “Addiction” hits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729 journals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257 in </a:t>
            </a:r>
            <a:r>
              <a:rPr kumimoji="0" lang="en-US" sz="2100" b="0" i="1"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Addictive Behaviors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22 authored by </a:t>
            </a:r>
            <a:r>
              <a:rPr kumimoji="0" lang="en-US" sz="2100" b="0" i="0" u="none" strike="noStrike" kern="0" cap="none" spc="0" normalizeH="0" baseline="0" noProof="0" dirty="0" err="1">
                <a:ln>
                  <a:noFill/>
                </a:ln>
                <a:solidFill>
                  <a:schemeClr val="dk1"/>
                </a:solidFill>
                <a:effectLst/>
                <a:uLnTx/>
                <a:uFillTx/>
                <a:latin typeface="Atkinson Hyperlegible"/>
                <a:ea typeface="Atkinson Hyperlegible"/>
                <a:cs typeface="Atkinson Hyperlegible"/>
                <a:sym typeface="Atkinson Hyperlegible"/>
              </a:rPr>
              <a:t>Nurco</a:t>
            </a:r>
            <a:endPar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503 studies likely to contain addiction-related variables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endParaRPr>
          </a:p>
        </p:txBody>
      </p:sp>
      <p:pic>
        <p:nvPicPr>
          <p:cNvPr id="128" name="Google Shape;128;p21" descr="Screenshot of the ICPSR website showing search results under the &quot;Data-Related Publications&quot; tab. Search results include details such as the publication type, the publication year, the publication in citation format, links to full text options, citation export options, and links to studies/series connected to the publication. Above the search results are a toggle button to make related studies/series visible or invisible, a &quot;sort by&quot; dropdown menu, and a legend showing icons corresponding to publication types. To the left of the search results are search facet options for publication type, journal titles, and specific studies."/>
          <p:cNvPicPr preferRelativeResize="0"/>
          <p:nvPr/>
        </p:nvPicPr>
        <p:blipFill>
          <a:blip r:embed="rId3">
            <a:alphaModFix/>
          </a:blip>
          <a:stretch>
            <a:fillRect/>
          </a:stretch>
        </p:blipFill>
        <p:spPr>
          <a:xfrm>
            <a:off x="3759125" y="152400"/>
            <a:ext cx="5332201" cy="4838700"/>
          </a:xfrm>
          <a:prstGeom prst="rect">
            <a:avLst/>
          </a:prstGeom>
          <a:noFill/>
          <a:ln w="38100" cap="flat" cmpd="sng">
            <a:solidFill>
              <a:schemeClr val="accent1"/>
            </a:solidFill>
            <a:prstDash val="solid"/>
            <a:round/>
            <a:headEnd type="none" w="sm" len="sm"/>
            <a:tailEnd type="none" w="sm" len="sm"/>
          </a:ln>
        </p:spPr>
      </p:pic>
      <p:sp>
        <p:nvSpPr>
          <p:cNvPr id="129" name="Google Shape;129;p21">
            <a:extLst>
              <a:ext uri="{C183D7F6-B498-43B3-948B-1728B52AA6E4}">
                <adec:decorative xmlns:adec="http://schemas.microsoft.com/office/drawing/2017/decorative" val="1"/>
              </a:ext>
            </a:extLst>
          </p:cNvPr>
          <p:cNvSpPr/>
          <p:nvPr/>
        </p:nvSpPr>
        <p:spPr>
          <a:xfrm>
            <a:off x="360575" y="4793525"/>
            <a:ext cx="996900" cy="254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highlight>
                <a:schemeClr val="lt1"/>
              </a:highlight>
              <a:latin typeface="Atkinson Hyperlegible"/>
              <a:ea typeface="Atkinson Hyperlegible"/>
              <a:cs typeface="Atkinson Hyperlegible"/>
              <a:sym typeface="Atkinson Hyperlegible"/>
            </a:endParaRPr>
          </a:p>
        </p:txBody>
      </p:sp>
      <p:sp>
        <p:nvSpPr>
          <p:cNvPr id="130" name="Google Shape;130;p21">
            <a:extLst>
              <a:ext uri="{C183D7F6-B498-43B3-948B-1728B52AA6E4}">
                <adec:decorative xmlns:adec="http://schemas.microsoft.com/office/drawing/2017/decorative" val="1"/>
              </a:ext>
            </a:extLst>
          </p:cNvPr>
          <p:cNvSpPr/>
          <p:nvPr/>
        </p:nvSpPr>
        <p:spPr>
          <a:xfrm>
            <a:off x="6334865" y="-2"/>
            <a:ext cx="1124400" cy="491400"/>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FD10184C-636E-CB2E-BB8E-5E1536904D3E}"/>
              </a:ext>
              <a:ext uri="{C183D7F6-B498-43B3-948B-1728B52AA6E4}">
                <adec:decorative xmlns:adec="http://schemas.microsoft.com/office/drawing/2017/decorative" val="1"/>
              </a:ext>
            </a:extLst>
          </p:cNvPr>
          <p:cNvSpPr>
            <a:spLocks noGrp="1"/>
          </p:cNvSpPr>
          <p:nvPr>
            <p:ph type="title"/>
          </p:nvPr>
        </p:nvSpPr>
        <p:spPr>
          <a:xfrm>
            <a:off x="629841" y="-1200300"/>
            <a:ext cx="2949300" cy="1200300"/>
          </a:xfrm>
        </p:spPr>
        <p:txBody>
          <a:bodyPr spcFirstLastPara="1" wrap="square" lIns="68575" tIns="34275" rIns="68575" bIns="34275" anchor="b" anchorCtr="0">
            <a:noAutofit/>
          </a:bodyPr>
          <a:lstStyle/>
          <a:p>
            <a:r>
              <a:rPr lang="en-US" dirty="0"/>
              <a:t>Filtered Results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2"/>
          <p:cNvSpPr txBox="1"/>
          <p:nvPr/>
        </p:nvSpPr>
        <p:spPr>
          <a:xfrm>
            <a:off x="333400" y="152400"/>
            <a:ext cx="2802600" cy="48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b="1">
                <a:solidFill>
                  <a:schemeClr val="dk1"/>
                </a:solidFill>
                <a:latin typeface="IBM Plex Sans"/>
                <a:ea typeface="IBM Plex Sans"/>
                <a:cs typeface="IBM Plex Sans"/>
                <a:sym typeface="IBM Plex Sans"/>
              </a:rPr>
              <a:t>Indicator of value</a:t>
            </a:r>
            <a:endParaRPr sz="3200" b="1">
              <a:solidFill>
                <a:schemeClr val="dk1"/>
              </a:solidFill>
              <a:latin typeface="IBM Plex Sans"/>
              <a:ea typeface="IBM Plex Sans"/>
              <a:cs typeface="IBM Plex Sans"/>
              <a:sym typeface="IBM Plex Sans"/>
            </a:endParaRPr>
          </a:p>
          <a:p>
            <a:pPr marL="0" lvl="0" indent="0" algn="l" rtl="0">
              <a:spcBef>
                <a:spcPts val="0"/>
              </a:spcBef>
              <a:spcAft>
                <a:spcPts val="0"/>
              </a:spcAft>
              <a:buNone/>
            </a:pPr>
            <a:endParaRPr sz="2000">
              <a:solidFill>
                <a:schemeClr val="dk1"/>
              </a:solidFill>
              <a:latin typeface="Atkinson Hyperlegible"/>
              <a:ea typeface="Atkinson Hyperlegible"/>
              <a:cs typeface="Atkinson Hyperlegible"/>
              <a:sym typeface="Atkinson Hyperlegible"/>
            </a:endParaRPr>
          </a:p>
          <a:p>
            <a:pPr marL="457200" lvl="0" indent="-355600" algn="l" rtl="0">
              <a:spcBef>
                <a:spcPts val="0"/>
              </a:spcBef>
              <a:spcAft>
                <a:spcPts val="0"/>
              </a:spcAft>
              <a:buClr>
                <a:schemeClr val="dk1"/>
              </a:buClr>
              <a:buSzPts val="2000"/>
              <a:buFont typeface="Atkinson Hyperlegible"/>
              <a:buChar char="●"/>
            </a:pPr>
            <a:r>
              <a:rPr lang="en" sz="2000">
                <a:solidFill>
                  <a:schemeClr val="dk1"/>
                </a:solidFill>
                <a:latin typeface="Atkinson Hyperlegible"/>
                <a:ea typeface="Atkinson Hyperlegible"/>
                <a:cs typeface="Atkinson Hyperlegible"/>
                <a:sym typeface="Atkinson Hyperlegible"/>
              </a:rPr>
              <a:t>570 total publications found for this study</a:t>
            </a:r>
            <a:endParaRPr sz="2000">
              <a:solidFill>
                <a:schemeClr val="dk1"/>
              </a:solidFill>
              <a:latin typeface="Atkinson Hyperlegible"/>
              <a:ea typeface="Atkinson Hyperlegible"/>
              <a:cs typeface="Atkinson Hyperlegible"/>
              <a:sym typeface="Atkinson Hyperlegible"/>
            </a:endParaRPr>
          </a:p>
          <a:p>
            <a:pPr marL="0" lvl="0" indent="0" algn="l" rtl="0">
              <a:spcBef>
                <a:spcPts val="0"/>
              </a:spcBef>
              <a:spcAft>
                <a:spcPts val="0"/>
              </a:spcAft>
              <a:buNone/>
            </a:pPr>
            <a:endParaRPr sz="2000">
              <a:solidFill>
                <a:schemeClr val="dk1"/>
              </a:solidFill>
              <a:latin typeface="Atkinson Hyperlegible"/>
              <a:ea typeface="Atkinson Hyperlegible"/>
              <a:cs typeface="Atkinson Hyperlegible"/>
              <a:sym typeface="Atkinson Hyperlegible"/>
            </a:endParaRPr>
          </a:p>
          <a:p>
            <a:pPr marL="457200" lvl="0" indent="-355600" algn="l" rtl="0">
              <a:spcBef>
                <a:spcPts val="0"/>
              </a:spcBef>
              <a:spcAft>
                <a:spcPts val="0"/>
              </a:spcAft>
              <a:buClr>
                <a:schemeClr val="dk1"/>
              </a:buClr>
              <a:buSzPts val="2000"/>
              <a:buFont typeface="Atkinson Hyperlegible"/>
              <a:buChar char="●"/>
            </a:pPr>
            <a:r>
              <a:rPr lang="en" sz="2000">
                <a:solidFill>
                  <a:schemeClr val="dk1"/>
                </a:solidFill>
                <a:latin typeface="Atkinson Hyperlegible"/>
                <a:ea typeface="Atkinson Hyperlegible"/>
                <a:cs typeface="Atkinson Hyperlegible"/>
                <a:sym typeface="Atkinson Hyperlegible"/>
              </a:rPr>
              <a:t>Attempt to compile the universe of use and reuse</a:t>
            </a:r>
            <a:endParaRPr sz="2000">
              <a:solidFill>
                <a:schemeClr val="dk1"/>
              </a:solidFill>
              <a:latin typeface="Atkinson Hyperlegible"/>
              <a:ea typeface="Atkinson Hyperlegible"/>
              <a:cs typeface="Atkinson Hyperlegible"/>
              <a:sym typeface="Atkinson Hyperlegible"/>
            </a:endParaRPr>
          </a:p>
          <a:p>
            <a:pPr marL="457200" lvl="0" indent="0" algn="l" rtl="0">
              <a:spcBef>
                <a:spcPts val="0"/>
              </a:spcBef>
              <a:spcAft>
                <a:spcPts val="0"/>
              </a:spcAft>
              <a:buNone/>
            </a:pPr>
            <a:endParaRPr sz="2000">
              <a:solidFill>
                <a:schemeClr val="dk1"/>
              </a:solidFill>
              <a:latin typeface="Atkinson Hyperlegible"/>
              <a:ea typeface="Atkinson Hyperlegible"/>
              <a:cs typeface="Atkinson Hyperlegible"/>
              <a:sym typeface="Atkinson Hyperlegible"/>
            </a:endParaRPr>
          </a:p>
          <a:p>
            <a:pPr marL="0" lvl="0" indent="0" algn="l" rtl="0">
              <a:spcBef>
                <a:spcPts val="0"/>
              </a:spcBef>
              <a:spcAft>
                <a:spcPts val="0"/>
              </a:spcAft>
              <a:buNone/>
            </a:pPr>
            <a:endParaRPr sz="2000">
              <a:solidFill>
                <a:schemeClr val="dk1"/>
              </a:solidFill>
              <a:latin typeface="Atkinson Hyperlegible"/>
              <a:ea typeface="Atkinson Hyperlegible"/>
              <a:cs typeface="Atkinson Hyperlegible"/>
              <a:sym typeface="Atkinson Hyperlegible"/>
            </a:endParaRPr>
          </a:p>
          <a:p>
            <a:pPr marL="0" lvl="0" indent="0" algn="l" rtl="0">
              <a:spcBef>
                <a:spcPts val="0"/>
              </a:spcBef>
              <a:spcAft>
                <a:spcPts val="0"/>
              </a:spcAft>
              <a:buNone/>
            </a:pPr>
            <a:endParaRPr sz="2400">
              <a:solidFill>
                <a:schemeClr val="dk1"/>
              </a:solidFill>
              <a:latin typeface="Atkinson Hyperlegible"/>
              <a:ea typeface="Atkinson Hyperlegible"/>
              <a:cs typeface="Atkinson Hyperlegible"/>
              <a:sym typeface="Atkinson Hyperlegible"/>
            </a:endParaRPr>
          </a:p>
        </p:txBody>
      </p:sp>
      <p:pic>
        <p:nvPicPr>
          <p:cNvPr id="136" name="Google Shape;136;p22" descr="Screenshot of a webpage describing the study &quot;Population Assessment of Tobacco and Health (PATH) Study [United States] Public Use Files.&quot; Circled for emphases are the tab labeled &quot;Data-Related Publications&quot; and the number of downloads and data-related publications."/>
          <p:cNvPicPr preferRelativeResize="0"/>
          <p:nvPr/>
        </p:nvPicPr>
        <p:blipFill>
          <a:blip r:embed="rId3">
            <a:alphaModFix/>
          </a:blip>
          <a:stretch>
            <a:fillRect/>
          </a:stretch>
        </p:blipFill>
        <p:spPr>
          <a:xfrm>
            <a:off x="3507344" y="152400"/>
            <a:ext cx="5400182" cy="4838699"/>
          </a:xfrm>
          <a:prstGeom prst="rect">
            <a:avLst/>
          </a:prstGeom>
          <a:noFill/>
          <a:ln w="19050" cap="flat" cmpd="sng">
            <a:solidFill>
              <a:schemeClr val="dk2"/>
            </a:solidFill>
            <a:prstDash val="solid"/>
            <a:round/>
            <a:headEnd type="none" w="sm" len="sm"/>
            <a:tailEnd type="none" w="sm" len="sm"/>
          </a:ln>
        </p:spPr>
      </p:pic>
      <p:sp>
        <p:nvSpPr>
          <p:cNvPr id="137" name="Google Shape;137;p22">
            <a:extLst>
              <a:ext uri="{C183D7F6-B498-43B3-948B-1728B52AA6E4}">
                <adec:decorative xmlns:adec="http://schemas.microsoft.com/office/drawing/2017/decorative" val="1"/>
              </a:ext>
            </a:extLst>
          </p:cNvPr>
          <p:cNvSpPr/>
          <p:nvPr/>
        </p:nvSpPr>
        <p:spPr>
          <a:xfrm>
            <a:off x="7093950" y="1918525"/>
            <a:ext cx="1651200" cy="7353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138" name="Google Shape;138;p22">
            <a:extLst>
              <a:ext uri="{C183D7F6-B498-43B3-948B-1728B52AA6E4}">
                <adec:decorative xmlns:adec="http://schemas.microsoft.com/office/drawing/2017/decorative" val="1"/>
              </a:ext>
            </a:extLst>
          </p:cNvPr>
          <p:cNvSpPr/>
          <p:nvPr/>
        </p:nvSpPr>
        <p:spPr>
          <a:xfrm>
            <a:off x="4828150" y="2009250"/>
            <a:ext cx="723900" cy="3606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tkinson Hyperlegible"/>
              <a:ea typeface="Atkinson Hyperlegible"/>
              <a:cs typeface="Atkinson Hyperlegible"/>
              <a:sym typeface="Atkinson Hyperlegible"/>
            </a:endParaRPr>
          </a:p>
        </p:txBody>
      </p:sp>
      <p:sp>
        <p:nvSpPr>
          <p:cNvPr id="2" name="Title 1">
            <a:extLst>
              <a:ext uri="{FF2B5EF4-FFF2-40B4-BE49-F238E27FC236}">
                <a16:creationId xmlns:a16="http://schemas.microsoft.com/office/drawing/2014/main" id="{015149C1-D719-116B-0C1E-3342D120D89D}"/>
              </a:ext>
              <a:ext uri="{C183D7F6-B498-43B3-948B-1728B52AA6E4}">
                <adec:decorative xmlns:adec="http://schemas.microsoft.com/office/drawing/2017/decorative" val="1"/>
              </a:ext>
            </a:extLst>
          </p:cNvPr>
          <p:cNvSpPr>
            <a:spLocks noGrp="1"/>
          </p:cNvSpPr>
          <p:nvPr>
            <p:ph type="title"/>
          </p:nvPr>
        </p:nvSpPr>
        <p:spPr>
          <a:xfrm>
            <a:off x="629841" y="-1200300"/>
            <a:ext cx="2949300" cy="1200300"/>
          </a:xfrm>
        </p:spPr>
        <p:txBody>
          <a:bodyPr spcFirstLastPara="1" wrap="square" lIns="68575" tIns="34275" rIns="68575" bIns="34275" anchor="b" anchorCtr="0">
            <a:noAutofit/>
          </a:bodyPr>
          <a:lstStyle/>
          <a:p>
            <a:r>
              <a:rPr lang="en-US" dirty="0"/>
              <a:t>Indicator of value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3"/>
          <p:cNvSpPr txBox="1">
            <a:spLocks noGrp="1"/>
          </p:cNvSpPr>
          <p:nvPr>
            <p:ph type="title"/>
          </p:nvPr>
        </p:nvSpPr>
        <p:spPr>
          <a:xfrm>
            <a:off x="623888" y="1282303"/>
            <a:ext cx="7886700" cy="2139600"/>
          </a:xfrm>
          <a:prstGeom prst="rect">
            <a:avLst/>
          </a:prstGeom>
        </p:spPr>
        <p:txBody>
          <a:bodyPr spcFirstLastPara="1" wrap="square" lIns="68575" tIns="34275" rIns="68575" bIns="34275" anchor="b" anchorCtr="0">
            <a:noAutofit/>
          </a:bodyPr>
          <a:lstStyle/>
          <a:p>
            <a:pPr marL="0" lvl="0" indent="0" algn="l" rtl="0">
              <a:spcBef>
                <a:spcPts val="0"/>
              </a:spcBef>
              <a:spcAft>
                <a:spcPts val="0"/>
              </a:spcAft>
              <a:buNone/>
            </a:pPr>
            <a:r>
              <a:rPr lang="en"/>
              <a:t>Fishing</a:t>
            </a:r>
            <a:endParaRPr/>
          </a:p>
        </p:txBody>
      </p:sp>
      <p:sp>
        <p:nvSpPr>
          <p:cNvPr id="144" name="Google Shape;144;p23"/>
          <p:cNvSpPr txBox="1">
            <a:spLocks noGrp="1"/>
          </p:cNvSpPr>
          <p:nvPr>
            <p:ph type="body" idx="1"/>
          </p:nvPr>
        </p:nvSpPr>
        <p:spPr>
          <a:xfrm>
            <a:off x="623888" y="3412597"/>
            <a:ext cx="7886700" cy="1125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Our collection criteria, search strategy, and the species we find</a:t>
            </a:r>
            <a:endParaRPr/>
          </a:p>
        </p:txBody>
      </p:sp>
      <p:pic>
        <p:nvPicPr>
          <p:cNvPr id="145" name="Google Shape;145;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5894425" y="0"/>
            <a:ext cx="2730099" cy="3412600"/>
          </a:xfrm>
          <a:prstGeom prst="rect">
            <a:avLst/>
          </a:prstGeom>
          <a:noFill/>
          <a:ln>
            <a:noFill/>
          </a:ln>
        </p:spPr>
      </p:pic>
      <p:sp>
        <p:nvSpPr>
          <p:cNvPr id="146" name="Google Shape;146;p23"/>
          <p:cNvSpPr txBox="1"/>
          <p:nvPr/>
        </p:nvSpPr>
        <p:spPr>
          <a:xfrm>
            <a:off x="6667325" y="3044175"/>
            <a:ext cx="1957200" cy="461700"/>
          </a:xfrm>
          <a:prstGeom prst="rect">
            <a:avLst/>
          </a:prstGeom>
          <a:noFill/>
          <a:ln>
            <a:noFill/>
          </a:ln>
        </p:spPr>
        <p:txBody>
          <a:bodyPr spcFirstLastPara="1" wrap="square" lIns="91425" tIns="91425" rIns="91425" bIns="91425" anchor="t" anchorCtr="0">
            <a:spAutoFit/>
          </a:bodyPr>
          <a:lstStyle/>
          <a:p>
            <a:pPr marL="457200" lvl="0" indent="-457200" algn="r" rtl="0">
              <a:lnSpc>
                <a:spcPct val="100000"/>
              </a:lnSpc>
              <a:spcBef>
                <a:spcPts val="0"/>
              </a:spcBef>
              <a:spcAft>
                <a:spcPts val="0"/>
              </a:spcAft>
              <a:buNone/>
            </a:pPr>
            <a:r>
              <a:rPr lang="en" sz="600">
                <a:solidFill>
                  <a:srgbClr val="BFBFBF"/>
                </a:solidFill>
              </a:rPr>
              <a:t>https://www.pngitem.com/pimgs/m/164-1647981_sea-monster-png-sea-monster-map-art-transparent.png</a:t>
            </a:r>
            <a:endParaRPr sz="600">
              <a:solidFill>
                <a:srgbClr val="BFBFB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4">
            <a:extLst>
              <a:ext uri="{C183D7F6-B498-43B3-948B-1728B52AA6E4}">
                <adec:decorative xmlns:adec="http://schemas.microsoft.com/office/drawing/2017/decorative" val="1"/>
              </a:ext>
            </a:extLst>
          </p:cNvPr>
          <p:cNvSpPr txBox="1">
            <a:spLocks noGrp="1"/>
          </p:cNvSpPr>
          <p:nvPr>
            <p:ph type="sldNum" idx="4294967295"/>
          </p:nvPr>
        </p:nvSpPr>
        <p:spPr>
          <a:xfrm>
            <a:off x="7481680" y="4767263"/>
            <a:ext cx="1419000" cy="2739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None/>
            </a:pPr>
            <a:fld id="{00000000-1234-1234-1234-123412341234}" type="slidenum">
              <a:rPr lang="en">
                <a:solidFill>
                  <a:schemeClr val="lt1"/>
                </a:solidFill>
              </a:rPr>
              <a:t>7</a:t>
            </a:fld>
            <a:endParaRPr>
              <a:solidFill>
                <a:schemeClr val="lt1"/>
              </a:solidFill>
            </a:endParaRPr>
          </a:p>
        </p:txBody>
      </p:sp>
      <p:sp>
        <p:nvSpPr>
          <p:cNvPr id="156" name="Google Shape;156;p24"/>
          <p:cNvSpPr txBox="1">
            <a:spLocks noGrp="1"/>
          </p:cNvSpPr>
          <p:nvPr>
            <p:ph type="title" idx="4294967295"/>
          </p:nvPr>
        </p:nvSpPr>
        <p:spPr>
          <a:xfrm>
            <a:off x="434800" y="381775"/>
            <a:ext cx="2532000" cy="46026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800" b="1" i="0" u="none" strike="noStrike" kern="0" cap="none" spc="0" normalizeH="0" baseline="0" noProof="0" dirty="0">
                <a:ln>
                  <a:noFill/>
                </a:ln>
                <a:solidFill>
                  <a:schemeClr val="dk1"/>
                </a:solidFill>
                <a:effectLst/>
                <a:uLnTx/>
                <a:uFillTx/>
                <a:latin typeface="Atkinson Hyperlegible"/>
                <a:ea typeface="Atkinson Hyperlegible"/>
                <a:cs typeface="Atkinson Hyperlegible"/>
                <a:sym typeface="Atkinson Hyperlegible"/>
              </a:rPr>
              <a:t>Collection criteria</a:t>
            </a:r>
          </a:p>
        </p:txBody>
      </p:sp>
      <p:pic>
        <p:nvPicPr>
          <p:cNvPr id="153" name="Google Shape;153;p24" descr="Screenshot of the webpage describing collection criteria for the ICPSR Bibliography of Data-Related Literature."/>
          <p:cNvPicPr preferRelativeResize="0"/>
          <p:nvPr/>
        </p:nvPicPr>
        <p:blipFill>
          <a:blip r:embed="rId3">
            <a:alphaModFix/>
          </a:blip>
          <a:stretch>
            <a:fillRect/>
          </a:stretch>
        </p:blipFill>
        <p:spPr>
          <a:xfrm>
            <a:off x="3317161" y="471233"/>
            <a:ext cx="5453851" cy="3361790"/>
          </a:xfrm>
          <a:prstGeom prst="rect">
            <a:avLst/>
          </a:prstGeom>
          <a:noFill/>
          <a:ln w="28575" cap="flat" cmpd="sng">
            <a:solidFill>
              <a:schemeClr val="accent2"/>
            </a:solidFill>
            <a:prstDash val="solid"/>
            <a:round/>
            <a:headEnd type="none" w="sm" len="sm"/>
            <a:tailEnd type="none" w="sm" len="sm"/>
          </a:ln>
        </p:spPr>
      </p:pic>
      <p:pic>
        <p:nvPicPr>
          <p:cNvPr id="154" name="Google Shape;154;p24" descr="Screenshot of an excerpt of the collection criteria for the ICPSR Bibliography of Data-Related Literature: &quot;1. Contains analysis of data archived by ICPSR (including publications by the original principal investigator as well as articles containing secondary analysis). These analyses can include the use of the original PI data, data disseminated in printed form or on the ICPSR Web site, or where the exact source cannot be determined from the publication, as long as the data have been archived by ICPSR.&quot;"/>
          <p:cNvPicPr preferRelativeResize="0"/>
          <p:nvPr/>
        </p:nvPicPr>
        <p:blipFill>
          <a:blip r:embed="rId4">
            <a:alphaModFix/>
          </a:blip>
          <a:stretch>
            <a:fillRect/>
          </a:stretch>
        </p:blipFill>
        <p:spPr>
          <a:xfrm>
            <a:off x="2944163" y="1345775"/>
            <a:ext cx="6199838" cy="1761112"/>
          </a:xfrm>
          <a:prstGeom prst="rect">
            <a:avLst/>
          </a:prstGeom>
          <a:noFill/>
          <a:ln w="76200" cap="flat" cmpd="sng">
            <a:solidFill>
              <a:schemeClr val="accent2"/>
            </a:solidFill>
            <a:prstDash val="solid"/>
            <a:round/>
            <a:headEnd type="none" w="sm" len="sm"/>
            <a:tailEnd type="none" w="sm" len="sm"/>
          </a:ln>
        </p:spPr>
      </p:pic>
      <p:sp>
        <p:nvSpPr>
          <p:cNvPr id="152" name="Google Shape;152;p24"/>
          <p:cNvSpPr txBox="1"/>
          <p:nvPr/>
        </p:nvSpPr>
        <p:spPr>
          <a:xfrm>
            <a:off x="2966696" y="3953900"/>
            <a:ext cx="6154800" cy="307800"/>
          </a:xfrm>
          <a:prstGeom prst="rect">
            <a:avLst/>
          </a:prstGeom>
          <a:solidFill>
            <a:schemeClr val="lt1"/>
          </a:solidFill>
          <a:ln>
            <a:noFill/>
          </a:ln>
        </p:spPr>
        <p:txBody>
          <a:bodyPr spcFirstLastPara="1" wrap="square" lIns="68575" tIns="68575" rIns="68575" bIns="68575" anchor="t" anchorCtr="0">
            <a:spAutoFit/>
          </a:bodyPr>
          <a:lstStyle/>
          <a:p>
            <a:pPr marL="0" lvl="0" indent="0" algn="l" rtl="0">
              <a:spcBef>
                <a:spcPts val="0"/>
              </a:spcBef>
              <a:spcAft>
                <a:spcPts val="0"/>
              </a:spcAft>
              <a:buNone/>
            </a:pPr>
            <a:r>
              <a:rPr lang="en" sz="1100" dirty="0"/>
              <a:t>https://www.icpsr.umich.edu/web/pages/ICPSR/citations/collection-criteria.html</a:t>
            </a:r>
            <a:endParaRPr sz="1100" dirty="0"/>
          </a:p>
        </p:txBody>
      </p:sp>
      <p:cxnSp>
        <p:nvCxnSpPr>
          <p:cNvPr id="155" name="Google Shape;155;p24">
            <a:extLst>
              <a:ext uri="{C183D7F6-B498-43B3-948B-1728B52AA6E4}">
                <adec:decorative xmlns:adec="http://schemas.microsoft.com/office/drawing/2017/decorative" val="1"/>
              </a:ext>
            </a:extLst>
          </p:cNvPr>
          <p:cNvCxnSpPr/>
          <p:nvPr/>
        </p:nvCxnSpPr>
        <p:spPr>
          <a:xfrm>
            <a:off x="3937925" y="1616575"/>
            <a:ext cx="1434900" cy="8100"/>
          </a:xfrm>
          <a:prstGeom prst="straightConnector1">
            <a:avLst/>
          </a:prstGeom>
          <a:noFill/>
          <a:ln w="28575" cap="flat" cmpd="sng">
            <a:solidFill>
              <a:schemeClr val="dk2"/>
            </a:solidFill>
            <a:prstDash val="solid"/>
            <a:round/>
            <a:headEnd type="none" w="med" len="med"/>
            <a:tailEnd type="non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2" name="Google Shape;162;p25"/>
          <p:cNvSpPr txBox="1">
            <a:spLocks noGrp="1"/>
          </p:cNvSpPr>
          <p:nvPr>
            <p:ph type="title" idx="4294967295"/>
          </p:nvPr>
        </p:nvSpPr>
        <p:spPr>
          <a:xfrm>
            <a:off x="433478" y="102394"/>
            <a:ext cx="8488500" cy="1074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dirty="0"/>
              <a:t>Bibliography content published by decade</a:t>
            </a:r>
            <a:endParaRPr dirty="0"/>
          </a:p>
        </p:txBody>
      </p:sp>
      <p:pic>
        <p:nvPicPr>
          <p:cNvPr id="161" name="Google Shape;161;p25" descr="Graph depicting Bibliography content published by decade. The x axis depicts the number of publications and the y axis depicts the decade of publication release (listing the decades 1960 through 2020). 13,944 publications were published in the 2020s. 35,831 publications were published in the 2010s. 32,309 publications were published in the 2000s. 21,776 publications were published in the 1990s. 10,093 publications were published in the 1980s. 4,552 publications were published in the 1970s. 1,112 publications were published in the 1960s."/>
          <p:cNvPicPr preferRelativeResize="0"/>
          <p:nvPr/>
        </p:nvPicPr>
        <p:blipFill rotWithShape="1">
          <a:blip r:embed="rId3">
            <a:alphaModFix/>
          </a:blip>
          <a:srcRect t="6445"/>
          <a:stretch/>
        </p:blipFill>
        <p:spPr>
          <a:xfrm>
            <a:off x="1023950" y="1285875"/>
            <a:ext cx="7096125" cy="3662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6"/>
          <p:cNvSpPr txBox="1">
            <a:spLocks noGrp="1"/>
          </p:cNvSpPr>
          <p:nvPr>
            <p:ph type="title"/>
          </p:nvPr>
        </p:nvSpPr>
        <p:spPr>
          <a:xfrm>
            <a:off x="323800" y="102400"/>
            <a:ext cx="8767800" cy="1074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IBM Plex Sans SemiBold"/>
              <a:buNone/>
            </a:pPr>
            <a:r>
              <a:rPr lang="en" sz="3800"/>
              <a:t>Publishers represented in the Bibliography*</a:t>
            </a:r>
            <a:endParaRPr sz="3800"/>
          </a:p>
        </p:txBody>
      </p:sp>
      <p:pic>
        <p:nvPicPr>
          <p:cNvPr id="168" name="Google Shape;168;p26" descr="Pie chart depicting the publishers represented in the Bibliography by publications with a DOI. 10.3% of these publications were connected to Elsevier, 9.8% were connected to Taylor and Francis, 8.2% were connected to Wiley, 8.0% were connected to SAGE Publishing, 7.7% were connected to a university press, 7.5% were connected to Springer, 3.3% were published by an association, and 2.2% were published by Lippincott Williams &amp; Wilkins. 20.8% of publications were classified as published by an &quot;unknown host organization&quot; and 22.2% of publications were classified as published by &quot;Other.&quot;"/>
          <p:cNvPicPr preferRelativeResize="0"/>
          <p:nvPr/>
        </p:nvPicPr>
        <p:blipFill>
          <a:blip r:embed="rId3">
            <a:alphaModFix/>
          </a:blip>
          <a:stretch>
            <a:fillRect/>
          </a:stretch>
        </p:blipFill>
        <p:spPr>
          <a:xfrm>
            <a:off x="853463" y="1177300"/>
            <a:ext cx="6626619" cy="3661400"/>
          </a:xfrm>
          <a:prstGeom prst="rect">
            <a:avLst/>
          </a:prstGeom>
          <a:noFill/>
          <a:ln>
            <a:noFill/>
          </a:ln>
        </p:spPr>
      </p:pic>
      <p:sp>
        <p:nvSpPr>
          <p:cNvPr id="169" name="Google Shape;169;p26"/>
          <p:cNvSpPr txBox="1"/>
          <p:nvPr/>
        </p:nvSpPr>
        <p:spPr>
          <a:xfrm>
            <a:off x="6434125" y="4507675"/>
            <a:ext cx="2709900" cy="63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solidFill>
                  <a:schemeClr val="dk1"/>
                </a:solidFill>
                <a:latin typeface="IBM Plex Sans"/>
                <a:ea typeface="IBM Plex Sans"/>
                <a:cs typeface="IBM Plex Sans"/>
                <a:sym typeface="IBM Plex Sans"/>
              </a:rPr>
              <a:t>*Only items with a DOI were analyzed</a:t>
            </a:r>
            <a:endParaRPr sz="1700">
              <a:solidFill>
                <a:schemeClr val="dk1"/>
              </a:solidFill>
              <a:latin typeface="IBM Plex Sans"/>
              <a:ea typeface="IBM Plex Sans"/>
              <a:cs typeface="IBM Plex Sans"/>
              <a:sym typeface="IBM Plex Sans"/>
            </a:endParaRPr>
          </a:p>
        </p:txBody>
      </p:sp>
    </p:spTree>
  </p:cSld>
  <p:clrMapOvr>
    <a:masterClrMapping/>
  </p:clrMapOvr>
</p:sld>
</file>

<file path=ppt/theme/theme1.xml><?xml version="1.0" encoding="utf-8"?>
<a:theme xmlns:a="http://schemas.openxmlformats.org/drawingml/2006/main" name="ICPSR 2023 theme">
  <a:themeElements>
    <a:clrScheme name="ICPSR">
      <a:dk1>
        <a:srgbClr val="000000"/>
      </a:dk1>
      <a:lt1>
        <a:srgbClr val="FFFFFF"/>
      </a:lt1>
      <a:dk2>
        <a:srgbClr val="020BA9"/>
      </a:dk2>
      <a:lt2>
        <a:srgbClr val="EEECE1"/>
      </a:lt2>
      <a:accent1>
        <a:srgbClr val="115BFB"/>
      </a:accent1>
      <a:accent2>
        <a:srgbClr val="0DB653"/>
      </a:accent2>
      <a:accent3>
        <a:srgbClr val="F47802"/>
      </a:accent3>
      <a:accent4>
        <a:srgbClr val="7549AB"/>
      </a:accent4>
      <a:accent5>
        <a:srgbClr val="30B3D7"/>
      </a:accent5>
      <a:accent6>
        <a:srgbClr val="F8EC2F"/>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4236</Words>
  <Application>Microsoft Office PowerPoint</Application>
  <PresentationFormat>On-screen Show (16:9)</PresentationFormat>
  <Paragraphs>332</Paragraphs>
  <Slides>36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IBM Plex Sans</vt:lpstr>
      <vt:lpstr>Calibri</vt:lpstr>
      <vt:lpstr>Atkinson Hyperlegible</vt:lpstr>
      <vt:lpstr>Roboto</vt:lpstr>
      <vt:lpstr>IBM Plex Sans SemiBold</vt:lpstr>
      <vt:lpstr>ICPSR 2023 theme</vt:lpstr>
      <vt:lpstr>‘Wealth from the Sea’: Finding Treasures in a Database of Social Science Data-linked Literature</vt:lpstr>
      <vt:lpstr>Wealth from the sea</vt:lpstr>
      <vt:lpstr>Background</vt:lpstr>
      <vt:lpstr>Filtered Results</vt:lpstr>
      <vt:lpstr>Indicator of value</vt:lpstr>
      <vt:lpstr>Fishing</vt:lpstr>
      <vt:lpstr>Collection criteria</vt:lpstr>
      <vt:lpstr>Bibliography content published by decade</vt:lpstr>
      <vt:lpstr>Publishers represented in the Bibliography*</vt:lpstr>
      <vt:lpstr>List of top ten most cited journals in the Bibliography</vt:lpstr>
      <vt:lpstr>ICPSR data in theses and dissertations</vt:lpstr>
      <vt:lpstr>Additions to the Bibliography from Dimensions</vt:lpstr>
      <vt:lpstr>Navigation</vt:lpstr>
      <vt:lpstr>Using Data Citations</vt:lpstr>
      <vt:lpstr>Three Main Types of ICPSR Study DOI Uses, When Not Citing Data Analyzed</vt:lpstr>
      <vt:lpstr>Explicit use of ICPSR studies</vt:lpstr>
      <vt:lpstr>Citations of a study over time   Cambridge Study in Delinquent Development  [Great Britain], 1961-1981 [released in 1986]</vt:lpstr>
      <vt:lpstr>Citations of a study over time: 1969</vt:lpstr>
      <vt:lpstr>Citations of a study over time: 1973</vt:lpstr>
      <vt:lpstr>Citations of a study over time: 1983</vt:lpstr>
      <vt:lpstr>Citations of a study over time: 1994</vt:lpstr>
      <vt:lpstr>Citations of a study over time: 2010</vt:lpstr>
      <vt:lpstr>Citations of a study over time: 2023</vt:lpstr>
      <vt:lpstr>How data are referenced in 213 works using PATH Study data found in 2023  </vt:lpstr>
      <vt:lpstr>Migrations</vt:lpstr>
      <vt:lpstr>Bibliography publication types</vt:lpstr>
      <vt:lpstr>The journey from paper to publication</vt:lpstr>
      <vt:lpstr>Study creation to 1st publication*</vt:lpstr>
      <vt:lpstr>Collections of findings and data</vt:lpstr>
      <vt:lpstr>Frequent co-uses of ICPSR data: historical census and election data</vt:lpstr>
      <vt:lpstr>Strange catch</vt:lpstr>
      <vt:lpstr>“Human trafficking into real within the consolidated states”?</vt:lpstr>
      <vt:lpstr>The genuine article</vt:lpstr>
      <vt:lpstr>Unexpected investigations</vt:lpstr>
      <vt:lpstr> Future expeditions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‘Wealth from the Sea’: Finding Treasures in a Database of Social Science Data-linked Literature</dc:title>
  <cp:lastModifiedBy>Burchart, Sarah</cp:lastModifiedBy>
  <cp:revision>2</cp:revision>
  <dcterms:modified xsi:type="dcterms:W3CDTF">2024-06-20T19:18:57Z</dcterms:modified>
</cp:coreProperties>
</file>